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gnKeNRCFAAfFwSo4/FSOSMMpse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19" Type="http://customschemas.google.com/relationships/presentationmetadata" Target="metadata"/><Relationship Id="rId18" Type="http://schemas.openxmlformats.org/officeDocument/2006/relationships/font" Target="fonts/Robo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8" name="Google Shape;228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e719cdfde5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ge719cdfde5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39" name="Google Shape;239;ge719cdfde5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8" name="Google Shape;248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2cbdfdc13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g12cbdfdc13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8" name="Google Shape;258;g12cbdfdc131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2cbdfdc131_0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g12cbdfdc131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0" name="Google Shape;280;g12cbdfdc131_0_1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2cbdfdc131_0_3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g12cbdfdc131_0_3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94" name="Google Shape;294;g12cbdfdc131_0_33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2cbdfdc131_0_30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2" name="Google Shape;312;g12cbdfdc131_0_30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13" name="Google Shape;313;g12cbdfdc131_0_30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>
  <p:cSld name="8_Title Sli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3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30"/>
          <p:cNvSpPr/>
          <p:nvPr>
            <p:ph idx="3" type="pic"/>
          </p:nvPr>
        </p:nvSpPr>
        <p:spPr>
          <a:xfrm>
            <a:off x="83989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5" name="Google Shape;65;p30"/>
          <p:cNvSpPr/>
          <p:nvPr>
            <p:ph idx="4" type="pic"/>
          </p:nvPr>
        </p:nvSpPr>
        <p:spPr>
          <a:xfrm>
            <a:off x="354078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6" name="Google Shape;66;p30"/>
          <p:cNvSpPr/>
          <p:nvPr>
            <p:ph idx="5" type="pic"/>
          </p:nvPr>
        </p:nvSpPr>
        <p:spPr>
          <a:xfrm>
            <a:off x="894256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67" name="Google Shape;67;p30"/>
          <p:cNvSpPr/>
          <p:nvPr>
            <p:ph idx="6" type="pic"/>
          </p:nvPr>
        </p:nvSpPr>
        <p:spPr>
          <a:xfrm>
            <a:off x="6241670" y="1679731"/>
            <a:ext cx="2435402" cy="332395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68" name="Google Shape;68;p30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69" name="Google Shape;69;p30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0" name="Google Shape;70;p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Slide">
  <p:cSld name="9_Title Slid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1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31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31"/>
          <p:cNvSpPr/>
          <p:nvPr>
            <p:ph idx="3" type="pic"/>
          </p:nvPr>
        </p:nvSpPr>
        <p:spPr>
          <a:xfrm>
            <a:off x="91022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5" name="Google Shape;75;p31"/>
          <p:cNvSpPr/>
          <p:nvPr>
            <p:ph idx="4" type="pic"/>
          </p:nvPr>
        </p:nvSpPr>
        <p:spPr>
          <a:xfrm>
            <a:off x="361111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6" name="Google Shape;76;p31"/>
          <p:cNvSpPr/>
          <p:nvPr>
            <p:ph idx="5" type="pic"/>
          </p:nvPr>
        </p:nvSpPr>
        <p:spPr>
          <a:xfrm>
            <a:off x="901289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7" name="Google Shape;77;p31"/>
          <p:cNvSpPr/>
          <p:nvPr>
            <p:ph idx="6" type="pic"/>
          </p:nvPr>
        </p:nvSpPr>
        <p:spPr>
          <a:xfrm>
            <a:off x="6312007" y="1539054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8" name="Google Shape;78;p31"/>
          <p:cNvSpPr/>
          <p:nvPr>
            <p:ph idx="7" type="pic"/>
          </p:nvPr>
        </p:nvSpPr>
        <p:spPr>
          <a:xfrm>
            <a:off x="91022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79" name="Google Shape;79;p31"/>
          <p:cNvSpPr/>
          <p:nvPr>
            <p:ph idx="8" type="pic"/>
          </p:nvPr>
        </p:nvSpPr>
        <p:spPr>
          <a:xfrm>
            <a:off x="361111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0" name="Google Shape;80;p31"/>
          <p:cNvSpPr/>
          <p:nvPr>
            <p:ph idx="9" type="pic"/>
          </p:nvPr>
        </p:nvSpPr>
        <p:spPr>
          <a:xfrm>
            <a:off x="901289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1" name="Google Shape;81;p31"/>
          <p:cNvSpPr/>
          <p:nvPr>
            <p:ph idx="13" type="pic"/>
          </p:nvPr>
        </p:nvSpPr>
        <p:spPr>
          <a:xfrm>
            <a:off x="6312007" y="3760718"/>
            <a:ext cx="2331720" cy="1402126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82" name="Google Shape;82;p31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83" name="Google Shape;83;p31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4" name="Google Shape;84;p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Title Slide">
  <p:cSld name="10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32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32"/>
          <p:cNvSpPr/>
          <p:nvPr>
            <p:ph idx="3" type="pic"/>
          </p:nvPr>
        </p:nvSpPr>
        <p:spPr>
          <a:xfrm>
            <a:off x="0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9" name="Google Shape;89;p32"/>
          <p:cNvSpPr/>
          <p:nvPr>
            <p:ph idx="4" type="pic"/>
          </p:nvPr>
        </p:nvSpPr>
        <p:spPr>
          <a:xfrm>
            <a:off x="3054096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0" name="Google Shape;90;p32"/>
          <p:cNvSpPr/>
          <p:nvPr>
            <p:ph idx="5" type="pic"/>
          </p:nvPr>
        </p:nvSpPr>
        <p:spPr>
          <a:xfrm>
            <a:off x="6108192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1" name="Google Shape;91;p32"/>
          <p:cNvSpPr/>
          <p:nvPr>
            <p:ph idx="6" type="pic"/>
          </p:nvPr>
        </p:nvSpPr>
        <p:spPr>
          <a:xfrm>
            <a:off x="9162288" y="1420838"/>
            <a:ext cx="3054096" cy="353099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92" name="Google Shape;92;p32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93" name="Google Shape;93;p32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4" name="Google Shape;94;p3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Title Slide">
  <p:cSld name="12_Title Slid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3"/>
          <p:cNvSpPr/>
          <p:nvPr>
            <p:ph idx="2" type="pic"/>
          </p:nvPr>
        </p:nvSpPr>
        <p:spPr>
          <a:xfrm>
            <a:off x="0" y="0"/>
            <a:ext cx="12192000" cy="4951828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97" name="Google Shape;97;p33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98" name="Google Shape;98;p33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9" name="Google Shape;99;p3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>
  <p:cSld name="18_Title Slid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4"/>
          <p:cNvSpPr/>
          <p:nvPr>
            <p:ph idx="2" type="pic"/>
          </p:nvPr>
        </p:nvSpPr>
        <p:spPr>
          <a:xfrm>
            <a:off x="0" y="0"/>
            <a:ext cx="12192000" cy="4618653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102" name="Google Shape;102;p34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03" name="Google Shape;103;p34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4" name="Google Shape;104;p3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5" name="Google Shape;105;p34"/>
          <p:cNvSpPr/>
          <p:nvPr>
            <p:ph idx="3" type="pic"/>
          </p:nvPr>
        </p:nvSpPr>
        <p:spPr>
          <a:xfrm>
            <a:off x="1053977" y="1569244"/>
            <a:ext cx="3971925" cy="223361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Title Slide">
  <p:cSld name="13_Title Slide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5"/>
          <p:cNvSpPr/>
          <p:nvPr>
            <p:ph idx="2" type="pic"/>
          </p:nvPr>
        </p:nvSpPr>
        <p:spPr>
          <a:xfrm>
            <a:off x="0" y="0"/>
            <a:ext cx="61335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Title Slide">
  <p:cSld name="15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6"/>
          <p:cNvSpPr/>
          <p:nvPr>
            <p:ph idx="2" type="pic"/>
          </p:nvPr>
        </p:nvSpPr>
        <p:spPr>
          <a:xfrm>
            <a:off x="4473526" y="0"/>
            <a:ext cx="7718475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grpSp>
        <p:nvGrpSpPr>
          <p:cNvPr id="110" name="Google Shape;110;p36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11" name="Google Shape;111;p36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2" name="Google Shape;112;p3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7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8"/>
          <p:cNvSpPr/>
          <p:nvPr>
            <p:ph idx="2" type="pic"/>
          </p:nvPr>
        </p:nvSpPr>
        <p:spPr>
          <a:xfrm>
            <a:off x="0" y="0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38"/>
          <p:cNvSpPr/>
          <p:nvPr>
            <p:ph idx="3" type="pic"/>
          </p:nvPr>
        </p:nvSpPr>
        <p:spPr>
          <a:xfrm>
            <a:off x="2441448" y="2391262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38"/>
          <p:cNvSpPr/>
          <p:nvPr>
            <p:ph idx="4" type="pic"/>
          </p:nvPr>
        </p:nvSpPr>
        <p:spPr>
          <a:xfrm>
            <a:off x="4882896" y="-1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38"/>
          <p:cNvSpPr/>
          <p:nvPr>
            <p:ph idx="5" type="pic"/>
          </p:nvPr>
        </p:nvSpPr>
        <p:spPr>
          <a:xfrm>
            <a:off x="7324344" y="2391262"/>
            <a:ext cx="2441448" cy="2391263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38"/>
          <p:cNvSpPr/>
          <p:nvPr>
            <p:ph idx="6" type="pic"/>
          </p:nvPr>
        </p:nvSpPr>
        <p:spPr>
          <a:xfrm>
            <a:off x="9765792" y="-1"/>
            <a:ext cx="2441448" cy="2391263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21" name="Google Shape;121;p38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22" name="Google Shape;122;p38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3" name="Google Shape;123;p3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 txBox="1"/>
          <p:nvPr>
            <p:ph idx="1" type="body"/>
          </p:nvPr>
        </p:nvSpPr>
        <p:spPr>
          <a:xfrm>
            <a:off x="2835731" y="3201831"/>
            <a:ext cx="6520540" cy="2194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2"/>
          <p:cNvSpPr txBox="1"/>
          <p:nvPr>
            <p:ph idx="2" type="body"/>
          </p:nvPr>
        </p:nvSpPr>
        <p:spPr>
          <a:xfrm>
            <a:off x="3668486" y="2709809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2"/>
          <p:cNvSpPr txBox="1"/>
          <p:nvPr>
            <p:ph idx="3" type="body"/>
          </p:nvPr>
        </p:nvSpPr>
        <p:spPr>
          <a:xfrm>
            <a:off x="3668486" y="2325557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>
  <p:cSld name="11_Title Slid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9"/>
          <p:cNvSpPr/>
          <p:nvPr>
            <p:ph idx="2" type="pic"/>
          </p:nvPr>
        </p:nvSpPr>
        <p:spPr>
          <a:xfrm>
            <a:off x="0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39"/>
          <p:cNvSpPr/>
          <p:nvPr>
            <p:ph idx="3" type="pic"/>
          </p:nvPr>
        </p:nvSpPr>
        <p:spPr>
          <a:xfrm>
            <a:off x="2441448" y="2286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39"/>
          <p:cNvSpPr/>
          <p:nvPr>
            <p:ph idx="4" type="pic"/>
          </p:nvPr>
        </p:nvSpPr>
        <p:spPr>
          <a:xfrm>
            <a:off x="4882896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39"/>
          <p:cNvSpPr/>
          <p:nvPr>
            <p:ph idx="5" type="pic"/>
          </p:nvPr>
        </p:nvSpPr>
        <p:spPr>
          <a:xfrm>
            <a:off x="7324344" y="2286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39"/>
          <p:cNvSpPr/>
          <p:nvPr>
            <p:ph idx="6" type="pic"/>
          </p:nvPr>
        </p:nvSpPr>
        <p:spPr>
          <a:xfrm>
            <a:off x="9765792" y="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39"/>
          <p:cNvSpPr/>
          <p:nvPr>
            <p:ph idx="7" type="pic"/>
          </p:nvPr>
        </p:nvSpPr>
        <p:spPr>
          <a:xfrm>
            <a:off x="0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39"/>
          <p:cNvSpPr/>
          <p:nvPr>
            <p:ph idx="8" type="pic"/>
          </p:nvPr>
        </p:nvSpPr>
        <p:spPr>
          <a:xfrm>
            <a:off x="4882896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39"/>
          <p:cNvSpPr/>
          <p:nvPr>
            <p:ph idx="9" type="pic"/>
          </p:nvPr>
        </p:nvSpPr>
        <p:spPr>
          <a:xfrm>
            <a:off x="9765792" y="4572000"/>
            <a:ext cx="2441448" cy="2286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0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40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Google Shape;136;p40"/>
          <p:cNvSpPr/>
          <p:nvPr>
            <p:ph idx="3" type="pic"/>
          </p:nvPr>
        </p:nvSpPr>
        <p:spPr>
          <a:xfrm>
            <a:off x="6569800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7" name="Google Shape;137;p40"/>
          <p:cNvSpPr/>
          <p:nvPr>
            <p:ph idx="4" type="pic"/>
          </p:nvPr>
        </p:nvSpPr>
        <p:spPr>
          <a:xfrm>
            <a:off x="9043951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8" name="Google Shape;138;p40"/>
          <p:cNvSpPr/>
          <p:nvPr>
            <p:ph idx="5" type="pic"/>
          </p:nvPr>
        </p:nvSpPr>
        <p:spPr>
          <a:xfrm>
            <a:off x="4095649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9" name="Google Shape;139;p40"/>
          <p:cNvSpPr txBox="1"/>
          <p:nvPr>
            <p:ph idx="6" type="body"/>
          </p:nvPr>
        </p:nvSpPr>
        <p:spPr>
          <a:xfrm>
            <a:off x="3906256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p40"/>
          <p:cNvSpPr txBox="1"/>
          <p:nvPr>
            <p:ph idx="7" type="body"/>
          </p:nvPr>
        </p:nvSpPr>
        <p:spPr>
          <a:xfrm>
            <a:off x="3906256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40"/>
          <p:cNvSpPr txBox="1"/>
          <p:nvPr>
            <p:ph idx="8" type="body"/>
          </p:nvPr>
        </p:nvSpPr>
        <p:spPr>
          <a:xfrm>
            <a:off x="3906257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p40"/>
          <p:cNvSpPr txBox="1"/>
          <p:nvPr>
            <p:ph idx="9" type="body"/>
          </p:nvPr>
        </p:nvSpPr>
        <p:spPr>
          <a:xfrm>
            <a:off x="6380407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p40"/>
          <p:cNvSpPr txBox="1"/>
          <p:nvPr>
            <p:ph idx="13" type="body"/>
          </p:nvPr>
        </p:nvSpPr>
        <p:spPr>
          <a:xfrm>
            <a:off x="6380407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4" name="Google Shape;144;p40"/>
          <p:cNvSpPr txBox="1"/>
          <p:nvPr>
            <p:ph idx="14" type="body"/>
          </p:nvPr>
        </p:nvSpPr>
        <p:spPr>
          <a:xfrm>
            <a:off x="6380408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Google Shape;145;p40"/>
          <p:cNvSpPr txBox="1"/>
          <p:nvPr>
            <p:ph idx="15" type="body"/>
          </p:nvPr>
        </p:nvSpPr>
        <p:spPr>
          <a:xfrm>
            <a:off x="8854557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40"/>
          <p:cNvSpPr txBox="1"/>
          <p:nvPr>
            <p:ph idx="16" type="body"/>
          </p:nvPr>
        </p:nvSpPr>
        <p:spPr>
          <a:xfrm>
            <a:off x="8854557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40"/>
          <p:cNvSpPr txBox="1"/>
          <p:nvPr>
            <p:ph idx="17" type="body"/>
          </p:nvPr>
        </p:nvSpPr>
        <p:spPr>
          <a:xfrm>
            <a:off x="8854561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40"/>
          <p:cNvSpPr/>
          <p:nvPr>
            <p:ph idx="18" type="pic"/>
          </p:nvPr>
        </p:nvSpPr>
        <p:spPr>
          <a:xfrm>
            <a:off x="1621498" y="1881213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49" name="Google Shape;149;p40"/>
          <p:cNvSpPr txBox="1"/>
          <p:nvPr>
            <p:ph idx="19" type="body"/>
          </p:nvPr>
        </p:nvSpPr>
        <p:spPr>
          <a:xfrm>
            <a:off x="1432105" y="3461782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40"/>
          <p:cNvSpPr txBox="1"/>
          <p:nvPr>
            <p:ph idx="20" type="body"/>
          </p:nvPr>
        </p:nvSpPr>
        <p:spPr>
          <a:xfrm>
            <a:off x="1432105" y="3752167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Google Shape;151;p40"/>
          <p:cNvSpPr txBox="1"/>
          <p:nvPr>
            <p:ph idx="21" type="body"/>
          </p:nvPr>
        </p:nvSpPr>
        <p:spPr>
          <a:xfrm>
            <a:off x="1432106" y="4179191"/>
            <a:ext cx="1818785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Title Slide">
  <p:cSld name="17_Title Slide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1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4" name="Google Shape;154;p41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Google Shape;155;p41"/>
          <p:cNvSpPr/>
          <p:nvPr>
            <p:ph idx="3" type="pic"/>
          </p:nvPr>
        </p:nvSpPr>
        <p:spPr>
          <a:xfrm>
            <a:off x="1901420" y="1946526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6" name="Google Shape;156;p41"/>
          <p:cNvSpPr txBox="1"/>
          <p:nvPr>
            <p:ph idx="4" type="body"/>
          </p:nvPr>
        </p:nvSpPr>
        <p:spPr>
          <a:xfrm>
            <a:off x="1482600" y="3527095"/>
            <a:ext cx="2277642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Google Shape;157;p41"/>
          <p:cNvSpPr txBox="1"/>
          <p:nvPr>
            <p:ph idx="5" type="body"/>
          </p:nvPr>
        </p:nvSpPr>
        <p:spPr>
          <a:xfrm>
            <a:off x="1482600" y="3817480"/>
            <a:ext cx="2277642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8" name="Google Shape;158;p41"/>
          <p:cNvSpPr txBox="1"/>
          <p:nvPr>
            <p:ph idx="6" type="body"/>
          </p:nvPr>
        </p:nvSpPr>
        <p:spPr>
          <a:xfrm>
            <a:off x="1482601" y="4244504"/>
            <a:ext cx="2277640" cy="11805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262E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1E262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159" name="Google Shape;159;p41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60" name="Google Shape;160;p41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1" name="Google Shape;161;p4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2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4" name="Google Shape;164;p42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5" name="Google Shape;165;p42"/>
          <p:cNvSpPr/>
          <p:nvPr>
            <p:ph idx="3" type="pic"/>
          </p:nvPr>
        </p:nvSpPr>
        <p:spPr>
          <a:xfrm>
            <a:off x="6639849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6" name="Google Shape;166;p42"/>
          <p:cNvSpPr/>
          <p:nvPr>
            <p:ph idx="4" type="pic"/>
          </p:nvPr>
        </p:nvSpPr>
        <p:spPr>
          <a:xfrm>
            <a:off x="9232042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7" name="Google Shape;167;p42"/>
          <p:cNvSpPr/>
          <p:nvPr>
            <p:ph idx="5" type="pic"/>
          </p:nvPr>
        </p:nvSpPr>
        <p:spPr>
          <a:xfrm>
            <a:off x="4047657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68" name="Google Shape;168;p42"/>
          <p:cNvSpPr txBox="1"/>
          <p:nvPr>
            <p:ph idx="6" type="body"/>
          </p:nvPr>
        </p:nvSpPr>
        <p:spPr>
          <a:xfrm>
            <a:off x="3858264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9" name="Google Shape;169;p42"/>
          <p:cNvSpPr txBox="1"/>
          <p:nvPr>
            <p:ph idx="7" type="body"/>
          </p:nvPr>
        </p:nvSpPr>
        <p:spPr>
          <a:xfrm>
            <a:off x="3858264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0" name="Google Shape;170;p42"/>
          <p:cNvSpPr txBox="1"/>
          <p:nvPr>
            <p:ph idx="8" type="body"/>
          </p:nvPr>
        </p:nvSpPr>
        <p:spPr>
          <a:xfrm>
            <a:off x="6450456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Google Shape;171;p42"/>
          <p:cNvSpPr txBox="1"/>
          <p:nvPr>
            <p:ph idx="9" type="body"/>
          </p:nvPr>
        </p:nvSpPr>
        <p:spPr>
          <a:xfrm>
            <a:off x="6450456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2" name="Google Shape;172;p42"/>
          <p:cNvSpPr txBox="1"/>
          <p:nvPr>
            <p:ph idx="13" type="body"/>
          </p:nvPr>
        </p:nvSpPr>
        <p:spPr>
          <a:xfrm>
            <a:off x="9042648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3" name="Google Shape;173;p42"/>
          <p:cNvSpPr txBox="1"/>
          <p:nvPr>
            <p:ph idx="14" type="body"/>
          </p:nvPr>
        </p:nvSpPr>
        <p:spPr>
          <a:xfrm>
            <a:off x="9042648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Google Shape;174;p42"/>
          <p:cNvSpPr/>
          <p:nvPr>
            <p:ph idx="15" type="pic"/>
          </p:nvPr>
        </p:nvSpPr>
        <p:spPr>
          <a:xfrm>
            <a:off x="1523022" y="1670199"/>
            <a:ext cx="1440000" cy="1440000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75" name="Google Shape;175;p42"/>
          <p:cNvSpPr txBox="1"/>
          <p:nvPr>
            <p:ph idx="16" type="body"/>
          </p:nvPr>
        </p:nvSpPr>
        <p:spPr>
          <a:xfrm>
            <a:off x="1333629" y="3250768"/>
            <a:ext cx="1818787" cy="286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6" name="Google Shape;176;p42"/>
          <p:cNvSpPr txBox="1"/>
          <p:nvPr>
            <p:ph idx="17" type="body"/>
          </p:nvPr>
        </p:nvSpPr>
        <p:spPr>
          <a:xfrm>
            <a:off x="1333629" y="3541153"/>
            <a:ext cx="1818787" cy="42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177" name="Google Shape;177;p42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178" name="Google Shape;178;p42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9" name="Google Shape;179;p4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3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Google Shape;182;p43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Google Shape;183;p43"/>
          <p:cNvSpPr/>
          <p:nvPr>
            <p:ph idx="3" type="pic"/>
          </p:nvPr>
        </p:nvSpPr>
        <p:spPr>
          <a:xfrm>
            <a:off x="1621491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4" name="Google Shape;184;p43"/>
          <p:cNvSpPr txBox="1"/>
          <p:nvPr>
            <p:ph idx="4" type="body"/>
          </p:nvPr>
        </p:nvSpPr>
        <p:spPr>
          <a:xfrm>
            <a:off x="1154591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5" name="Google Shape;185;p43"/>
          <p:cNvSpPr txBox="1"/>
          <p:nvPr>
            <p:ph idx="5" type="body"/>
          </p:nvPr>
        </p:nvSpPr>
        <p:spPr>
          <a:xfrm>
            <a:off x="1154589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6" name="Google Shape;186;p43"/>
          <p:cNvSpPr/>
          <p:nvPr>
            <p:ph idx="6" type="pic"/>
          </p:nvPr>
        </p:nvSpPr>
        <p:spPr>
          <a:xfrm>
            <a:off x="4209946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87" name="Google Shape;187;p43"/>
          <p:cNvSpPr txBox="1"/>
          <p:nvPr>
            <p:ph idx="7" type="body"/>
          </p:nvPr>
        </p:nvSpPr>
        <p:spPr>
          <a:xfrm>
            <a:off x="3743046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8" name="Google Shape;188;p43"/>
          <p:cNvSpPr txBox="1"/>
          <p:nvPr>
            <p:ph idx="8" type="body"/>
          </p:nvPr>
        </p:nvSpPr>
        <p:spPr>
          <a:xfrm>
            <a:off x="3743044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9" name="Google Shape;189;p43"/>
          <p:cNvSpPr/>
          <p:nvPr>
            <p:ph idx="9" type="pic"/>
          </p:nvPr>
        </p:nvSpPr>
        <p:spPr>
          <a:xfrm>
            <a:off x="6798401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0" name="Google Shape;190;p43"/>
          <p:cNvSpPr txBox="1"/>
          <p:nvPr>
            <p:ph idx="13" type="body"/>
          </p:nvPr>
        </p:nvSpPr>
        <p:spPr>
          <a:xfrm>
            <a:off x="6331501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1" name="Google Shape;191;p43"/>
          <p:cNvSpPr txBox="1"/>
          <p:nvPr>
            <p:ph idx="14" type="body"/>
          </p:nvPr>
        </p:nvSpPr>
        <p:spPr>
          <a:xfrm>
            <a:off x="6331499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2" name="Google Shape;192;p43"/>
          <p:cNvSpPr/>
          <p:nvPr>
            <p:ph idx="15" type="pic"/>
          </p:nvPr>
        </p:nvSpPr>
        <p:spPr>
          <a:xfrm>
            <a:off x="9386856" y="1487808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3" name="Google Shape;193;p43"/>
          <p:cNvSpPr txBox="1"/>
          <p:nvPr>
            <p:ph idx="16" type="body"/>
          </p:nvPr>
        </p:nvSpPr>
        <p:spPr>
          <a:xfrm>
            <a:off x="8919956" y="2823842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Google Shape;194;p43"/>
          <p:cNvSpPr txBox="1"/>
          <p:nvPr>
            <p:ph idx="17" type="body"/>
          </p:nvPr>
        </p:nvSpPr>
        <p:spPr>
          <a:xfrm>
            <a:off x="8919954" y="3134883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Google Shape;195;p43"/>
          <p:cNvSpPr/>
          <p:nvPr>
            <p:ph idx="18" type="pic"/>
          </p:nvPr>
        </p:nvSpPr>
        <p:spPr>
          <a:xfrm>
            <a:off x="1621491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6" name="Google Shape;196;p43"/>
          <p:cNvSpPr txBox="1"/>
          <p:nvPr>
            <p:ph idx="19" type="body"/>
          </p:nvPr>
        </p:nvSpPr>
        <p:spPr>
          <a:xfrm>
            <a:off x="1154591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7" name="Google Shape;197;p43"/>
          <p:cNvSpPr txBox="1"/>
          <p:nvPr>
            <p:ph idx="20" type="body"/>
          </p:nvPr>
        </p:nvSpPr>
        <p:spPr>
          <a:xfrm>
            <a:off x="1154589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8" name="Google Shape;198;p43"/>
          <p:cNvSpPr/>
          <p:nvPr>
            <p:ph idx="21" type="pic"/>
          </p:nvPr>
        </p:nvSpPr>
        <p:spPr>
          <a:xfrm>
            <a:off x="4209946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99" name="Google Shape;199;p43"/>
          <p:cNvSpPr txBox="1"/>
          <p:nvPr>
            <p:ph idx="22" type="body"/>
          </p:nvPr>
        </p:nvSpPr>
        <p:spPr>
          <a:xfrm>
            <a:off x="3743046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0" name="Google Shape;200;p43"/>
          <p:cNvSpPr txBox="1"/>
          <p:nvPr>
            <p:ph idx="23" type="body"/>
          </p:nvPr>
        </p:nvSpPr>
        <p:spPr>
          <a:xfrm>
            <a:off x="3743044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Google Shape;201;p43"/>
          <p:cNvSpPr/>
          <p:nvPr>
            <p:ph idx="24" type="pic"/>
          </p:nvPr>
        </p:nvSpPr>
        <p:spPr>
          <a:xfrm>
            <a:off x="6798401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2" name="Google Shape;202;p43"/>
          <p:cNvSpPr txBox="1"/>
          <p:nvPr>
            <p:ph idx="25" type="body"/>
          </p:nvPr>
        </p:nvSpPr>
        <p:spPr>
          <a:xfrm>
            <a:off x="6331501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3" name="Google Shape;203;p43"/>
          <p:cNvSpPr txBox="1"/>
          <p:nvPr>
            <p:ph idx="26" type="body"/>
          </p:nvPr>
        </p:nvSpPr>
        <p:spPr>
          <a:xfrm>
            <a:off x="6331499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4" name="Google Shape;204;p43"/>
          <p:cNvSpPr/>
          <p:nvPr>
            <p:ph idx="27" type="pic"/>
          </p:nvPr>
        </p:nvSpPr>
        <p:spPr>
          <a:xfrm>
            <a:off x="9386856" y="3891894"/>
            <a:ext cx="1167148" cy="116714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205" name="Google Shape;205;p43"/>
          <p:cNvSpPr txBox="1"/>
          <p:nvPr>
            <p:ph idx="28" type="body"/>
          </p:nvPr>
        </p:nvSpPr>
        <p:spPr>
          <a:xfrm>
            <a:off x="8919956" y="5227928"/>
            <a:ext cx="2100948" cy="2871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6" name="Google Shape;206;p43"/>
          <p:cNvSpPr txBox="1"/>
          <p:nvPr>
            <p:ph idx="29" type="body"/>
          </p:nvPr>
        </p:nvSpPr>
        <p:spPr>
          <a:xfrm>
            <a:off x="8919954" y="5538969"/>
            <a:ext cx="2100952" cy="516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4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9" name="Google Shape;209;p44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5"/>
          <p:cNvSpPr/>
          <p:nvPr/>
        </p:nvSpPr>
        <p:spPr>
          <a:xfrm>
            <a:off x="11446804" y="0"/>
            <a:ext cx="457200" cy="54864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2" name="Google Shape;212;p45"/>
          <p:cNvGrpSpPr/>
          <p:nvPr/>
        </p:nvGrpSpPr>
        <p:grpSpPr>
          <a:xfrm>
            <a:off x="320589" y="6266622"/>
            <a:ext cx="1875141" cy="295553"/>
            <a:chOff x="334657" y="6210350"/>
            <a:chExt cx="1875141" cy="295553"/>
          </a:xfrm>
        </p:grpSpPr>
        <p:pic>
          <p:nvPicPr>
            <p:cNvPr id="213" name="Google Shape;213;p4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34657" y="6230038"/>
              <a:ext cx="207338" cy="2758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4" name="Google Shape;214;p45"/>
            <p:cNvSpPr txBox="1"/>
            <p:nvPr/>
          </p:nvSpPr>
          <p:spPr>
            <a:xfrm>
              <a:off x="527927" y="6210350"/>
              <a:ext cx="1681871" cy="230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63F49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rgbClr val="363F49"/>
                  </a:solidFill>
                  <a:latin typeface="Arial"/>
                  <a:ea typeface="Arial"/>
                  <a:cs typeface="Arial"/>
                  <a:sym typeface="Arial"/>
                </a:rPr>
                <a:t>Pixel Powerpoint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5" name="Google Shape;215;p45"/>
          <p:cNvSpPr txBox="1"/>
          <p:nvPr>
            <p:ph idx="12" type="sldNum"/>
          </p:nvPr>
        </p:nvSpPr>
        <p:spPr>
          <a:xfrm>
            <a:off x="11515931" y="239442"/>
            <a:ext cx="318947" cy="3379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3_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/>
          <p:nvPr>
            <p:ph idx="1" type="body"/>
          </p:nvPr>
        </p:nvSpPr>
        <p:spPr>
          <a:xfrm>
            <a:off x="2835731" y="3201831"/>
            <a:ext cx="6520540" cy="21947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1"/>
          <p:cNvSpPr txBox="1"/>
          <p:nvPr>
            <p:ph idx="2" type="body"/>
          </p:nvPr>
        </p:nvSpPr>
        <p:spPr>
          <a:xfrm>
            <a:off x="3668486" y="2709809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1"/>
          <p:cNvSpPr txBox="1"/>
          <p:nvPr>
            <p:ph idx="3" type="body"/>
          </p:nvPr>
        </p:nvSpPr>
        <p:spPr>
          <a:xfrm>
            <a:off x="3668486" y="2325557"/>
            <a:ext cx="4855030" cy="31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/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3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Title Slide">
  <p:cSld name="19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5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25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33" name="Google Shape;33;p25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34" name="Google Shape;34;p25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5" name="Google Shape;35;p2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Google Shape;36;p25"/>
          <p:cNvSpPr/>
          <p:nvPr>
            <p:ph idx="3" type="pic"/>
          </p:nvPr>
        </p:nvSpPr>
        <p:spPr>
          <a:xfrm>
            <a:off x="1412875" y="2202287"/>
            <a:ext cx="2128815" cy="2835928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25"/>
          <p:cNvSpPr/>
          <p:nvPr>
            <p:ph idx="4" type="pic"/>
          </p:nvPr>
        </p:nvSpPr>
        <p:spPr>
          <a:xfrm>
            <a:off x="3898301" y="3108066"/>
            <a:ext cx="1057275" cy="187880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Title Slide">
  <p:cSld name="20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6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41" name="Google Shape;41;p26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42" name="Google Shape;42;p26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3" name="Google Shape;43;p2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4" name="Google Shape;44;p26"/>
          <p:cNvSpPr/>
          <p:nvPr>
            <p:ph idx="3" type="pic"/>
          </p:nvPr>
        </p:nvSpPr>
        <p:spPr>
          <a:xfrm>
            <a:off x="1541350" y="2291534"/>
            <a:ext cx="1405849" cy="249823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27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48" name="Google Shape;48;p27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49" name="Google Shape;49;p27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0" name="Google Shape;50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" name="Google Shape;5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70984" y="1729820"/>
            <a:ext cx="1857604" cy="390023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7"/>
          <p:cNvSpPr/>
          <p:nvPr>
            <p:ph idx="3" type="pic"/>
          </p:nvPr>
        </p:nvSpPr>
        <p:spPr>
          <a:xfrm>
            <a:off x="5430030" y="2305955"/>
            <a:ext cx="1557526" cy="27677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Title Slide">
  <p:cSld name="22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8"/>
          <p:cNvSpPr txBox="1"/>
          <p:nvPr>
            <p:ph idx="1" type="body"/>
          </p:nvPr>
        </p:nvSpPr>
        <p:spPr>
          <a:xfrm>
            <a:off x="378983" y="438596"/>
            <a:ext cx="11434034" cy="30581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63F4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363F4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28"/>
          <p:cNvSpPr txBox="1"/>
          <p:nvPr>
            <p:ph idx="2" type="body"/>
          </p:nvPr>
        </p:nvSpPr>
        <p:spPr>
          <a:xfrm>
            <a:off x="400844" y="800104"/>
            <a:ext cx="11390313" cy="241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56" name="Google Shape;56;p28"/>
          <p:cNvGrpSpPr/>
          <p:nvPr/>
        </p:nvGrpSpPr>
        <p:grpSpPr>
          <a:xfrm>
            <a:off x="331891" y="6317836"/>
            <a:ext cx="1727959" cy="284168"/>
            <a:chOff x="369215" y="6317836"/>
            <a:chExt cx="1727959" cy="284168"/>
          </a:xfrm>
        </p:grpSpPr>
        <p:sp>
          <p:nvSpPr>
            <p:cNvPr id="57" name="Google Shape;57;p28"/>
            <p:cNvSpPr txBox="1"/>
            <p:nvPr/>
          </p:nvSpPr>
          <p:spPr>
            <a:xfrm>
              <a:off x="676592" y="6334485"/>
              <a:ext cx="14205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Mevo Creative Presentation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" name="Google Shape;58;p2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69215" y="6317836"/>
              <a:ext cx="316708" cy="28416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28"/>
          <p:cNvSpPr/>
          <p:nvPr>
            <p:ph idx="3" type="pic"/>
          </p:nvPr>
        </p:nvSpPr>
        <p:spPr>
          <a:xfrm>
            <a:off x="4142409" y="2150376"/>
            <a:ext cx="3971925" cy="223361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1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thaddeus@socialimpactcommons.org" TargetMode="External"/><Relationship Id="rId4" Type="http://schemas.openxmlformats.org/officeDocument/2006/relationships/hyperlink" Target="mailto:asta@socialimpactcommons.org" TargetMode="External"/><Relationship Id="rId5" Type="http://schemas.openxmlformats.org/officeDocument/2006/relationships/hyperlink" Target="http://socialimpactcommons.org/" TargetMode="External"/><Relationship Id="rId6" Type="http://schemas.openxmlformats.org/officeDocument/2006/relationships/image" Target="../media/image12.jpg"/><Relationship Id="rId7" Type="http://schemas.openxmlformats.org/officeDocument/2006/relationships/image" Target="../media/image11.jpg"/><Relationship Id="rId8" Type="http://schemas.openxmlformats.org/officeDocument/2006/relationships/image" Target="../media/image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"/>
          <p:cNvSpPr txBox="1"/>
          <p:nvPr/>
        </p:nvSpPr>
        <p:spPr>
          <a:xfrm>
            <a:off x="821793" y="966952"/>
            <a:ext cx="10062871" cy="527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en-US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Organizational Heal</a:t>
            </a:r>
            <a:r>
              <a:rPr b="1" lang="en-US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 for Fiscal Sponsors</a:t>
            </a:r>
            <a:endParaRPr b="0" i="0" sz="2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Google Shape;22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10406" y="613894"/>
            <a:ext cx="4284527" cy="1221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"/>
          <p:cNvSpPr txBox="1"/>
          <p:nvPr/>
        </p:nvSpPr>
        <p:spPr>
          <a:xfrm>
            <a:off x="2403794" y="4456633"/>
            <a:ext cx="32898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work is licensed under a Creative Commons Attribution-NonCommercial-ShareAlike 4.0 International Public License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means you can adapt this work and share its contents freely for non-commercial purposes, provided you credit Social Impact Commons.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4" name="Google Shape;22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19934" y="4540053"/>
            <a:ext cx="1336623" cy="474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3"/>
          <p:cNvSpPr/>
          <p:nvPr/>
        </p:nvSpPr>
        <p:spPr>
          <a:xfrm>
            <a:off x="2674425" y="420271"/>
            <a:ext cx="82169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vs. Impact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2" name="Google Shape;232;p3"/>
          <p:cNvCxnSpPr/>
          <p:nvPr/>
        </p:nvCxnSpPr>
        <p:spPr>
          <a:xfrm>
            <a:off x="5572438" y="1098389"/>
            <a:ext cx="5283200" cy="12703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3" name="Google Shape;233;p3"/>
          <p:cNvSpPr txBox="1"/>
          <p:nvPr/>
        </p:nvSpPr>
        <p:spPr>
          <a:xfrm>
            <a:off x="864630" y="1455622"/>
            <a:ext cx="10858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Organizational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two sides of the same coin. They should reinforce each other in a virtuous cycle.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"/>
          <p:cNvSpPr txBox="1"/>
          <p:nvPr/>
        </p:nvSpPr>
        <p:spPr>
          <a:xfrm>
            <a:off x="6638775" y="2631150"/>
            <a:ext cx="43431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 a range of questions related to,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“How much are we doing, and how well are we operating?”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 a range of questions relate to, 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“How well are we supporting the capacity of our projects?”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5" name="Google Shape;23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0823" y="2158522"/>
            <a:ext cx="4750877" cy="3443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Google Shape;241;ge719cdfde5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ge719cdfde5_0_1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Assessment Assumptions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3" name="Google Shape;243;ge719cdfde5_0_1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44" name="Google Shape;244;ge719cdfde5_0_1"/>
          <p:cNvSpPr txBox="1"/>
          <p:nvPr/>
        </p:nvSpPr>
        <p:spPr>
          <a:xfrm>
            <a:off x="864630" y="1342122"/>
            <a:ext cx="10858500" cy="41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many organizational health frameworks and motivations in the nonprofit sector: benchmarking, case making, strategic planning, governance oversight.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proposed Health Assessment is focused on the following values/assumptions: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Fiscal sponsorship resists “standardization”, beyond the most basic legal, financial, and compliance practices and principles.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goal of assessment therefore is 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awareness 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intentionality 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practice and cultivating a </a:t>
            </a:r>
            <a:r>
              <a:rPr b="0" i="1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systems 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 of our work.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key dimensions of assessment require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360-degree manner: self and stakeholders.</a:t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7"/>
          <p:cNvSpPr txBox="1"/>
          <p:nvPr/>
        </p:nvSpPr>
        <p:spPr>
          <a:xfrm>
            <a:off x="888273" y="1294307"/>
            <a:ext cx="36066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Commoning Practice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interest of centering equity, diversity, and inclusion in our work...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approach to </a:t>
            </a:r>
            <a:r>
              <a:rPr b="0" i="1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fiscal sponsorship practices 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infused with principles of </a:t>
            </a:r>
            <a:r>
              <a:rPr b="0" i="1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commoning, or </a:t>
            </a:r>
            <a:r>
              <a:rPr b="1" i="1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commons management</a:t>
            </a:r>
            <a:r>
              <a:rPr b="0" i="1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field of commoning practice has a long history and is enjoying renewed interest, as it concerns more equitable and participatory management principles focused on mutual care and economic self-sufficiency.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model of commoning, applied to the fiscal sponsorship field, is lightly adapted from the work of Silke Helfrich and David Bollier and their notion of the “commoning triad”.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1" name="Google Shape;251;p17"/>
          <p:cNvCxnSpPr/>
          <p:nvPr/>
        </p:nvCxnSpPr>
        <p:spPr>
          <a:xfrm>
            <a:off x="5572438" y="1098389"/>
            <a:ext cx="5283200" cy="12703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2" name="Google Shape;25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7"/>
          <p:cNvSpPr/>
          <p:nvPr/>
        </p:nvSpPr>
        <p:spPr>
          <a:xfrm>
            <a:off x="2674425" y="420271"/>
            <a:ext cx="82169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Commoning as a Framework</a:t>
            </a:r>
            <a:endParaRPr b="1" i="0" sz="2800" u="none" cap="none" strike="noStrike">
              <a:solidFill>
                <a:srgbClr val="A6A6A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4" name="Google Shape;25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0722" y="1265989"/>
            <a:ext cx="4572478" cy="5116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g12cbdfdc13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g12cbdfdc131_0_0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Framework Dimensions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2" name="Google Shape;262;g12cbdfdc131_0_0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3" name="Google Shape;263;g12cbdfdc131_0_0"/>
          <p:cNvSpPr/>
          <p:nvPr/>
        </p:nvSpPr>
        <p:spPr>
          <a:xfrm rot="-3280512">
            <a:off x="7722464" y="2999521"/>
            <a:ext cx="1764582" cy="1761093"/>
          </a:xfrm>
          <a:prstGeom prst="ellipse">
            <a:avLst/>
          </a:prstGeom>
          <a:solidFill>
            <a:srgbClr val="A1C3FA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4" name="Google Shape;264;g12cbdfdc131_0_0"/>
          <p:cNvGrpSpPr/>
          <p:nvPr/>
        </p:nvGrpSpPr>
        <p:grpSpPr>
          <a:xfrm>
            <a:off x="8094277" y="2484081"/>
            <a:ext cx="3944507" cy="4397686"/>
            <a:chOff x="4184863" y="1520198"/>
            <a:chExt cx="2958454" cy="3298347"/>
          </a:xfrm>
        </p:grpSpPr>
        <p:sp>
          <p:nvSpPr>
            <p:cNvPr id="265" name="Google Shape;265;g12cbdfdc131_0_0"/>
            <p:cNvSpPr/>
            <p:nvPr/>
          </p:nvSpPr>
          <p:spPr>
            <a:xfrm rot="-3280088">
              <a:off x="4136321" y="2563569"/>
              <a:ext cx="3184127" cy="1211606"/>
            </a:xfrm>
            <a:custGeom>
              <a:rect b="b" l="l" r="r" t="t"/>
              <a:pathLst>
                <a:path extrusionOk="0" h="187" w="492">
                  <a:moveTo>
                    <a:pt x="457" y="0"/>
                  </a:moveTo>
                  <a:cubicBezTo>
                    <a:pt x="416" y="91"/>
                    <a:pt x="325" y="155"/>
                    <a:pt x="218" y="155"/>
                  </a:cubicBezTo>
                  <a:cubicBezTo>
                    <a:pt x="137" y="155"/>
                    <a:pt x="64" y="118"/>
                    <a:pt x="17" y="60"/>
                  </a:cubicBezTo>
                  <a:cubicBezTo>
                    <a:pt x="11" y="70"/>
                    <a:pt x="5" y="80"/>
                    <a:pt x="0" y="90"/>
                  </a:cubicBezTo>
                  <a:cubicBezTo>
                    <a:pt x="54" y="150"/>
                    <a:pt x="132" y="187"/>
                    <a:pt x="218" y="187"/>
                  </a:cubicBezTo>
                  <a:cubicBezTo>
                    <a:pt x="343" y="187"/>
                    <a:pt x="449" y="109"/>
                    <a:pt x="492" y="0"/>
                  </a:cubicBezTo>
                  <a:cubicBezTo>
                    <a:pt x="480" y="0"/>
                    <a:pt x="468" y="1"/>
                    <a:pt x="457" y="0"/>
                  </a:cubicBezTo>
                  <a:close/>
                </a:path>
              </a:pathLst>
            </a:custGeom>
            <a:solidFill>
              <a:srgbClr val="A1C3FA"/>
            </a:soli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60925" lIns="121900" spcFirstLastPara="1" rIns="121900" wrap="square" tIns="609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g12cbdfdc131_0_0"/>
            <p:cNvSpPr/>
            <p:nvPr/>
          </p:nvSpPr>
          <p:spPr>
            <a:xfrm rot="-3280088">
              <a:off x="4100923" y="2460157"/>
              <a:ext cx="2729637" cy="1205146"/>
            </a:xfrm>
            <a:custGeom>
              <a:rect b="b" l="l" r="r" t="t"/>
              <a:pathLst>
                <a:path extrusionOk="0" h="194" w="440">
                  <a:moveTo>
                    <a:pt x="262" y="39"/>
                  </a:moveTo>
                  <a:cubicBezTo>
                    <a:pt x="206" y="71"/>
                    <a:pt x="134" y="53"/>
                    <a:pt x="100" y="0"/>
                  </a:cubicBezTo>
                  <a:cubicBezTo>
                    <a:pt x="57" y="25"/>
                    <a:pt x="24" y="60"/>
                    <a:pt x="0" y="99"/>
                  </a:cubicBezTo>
                  <a:cubicBezTo>
                    <a:pt x="47" y="157"/>
                    <a:pt x="120" y="194"/>
                    <a:pt x="201" y="194"/>
                  </a:cubicBezTo>
                  <a:cubicBezTo>
                    <a:pt x="308" y="194"/>
                    <a:pt x="399" y="130"/>
                    <a:pt x="440" y="39"/>
                  </a:cubicBezTo>
                  <a:cubicBezTo>
                    <a:pt x="393" y="37"/>
                    <a:pt x="346" y="24"/>
                    <a:pt x="303" y="0"/>
                  </a:cubicBezTo>
                  <a:cubicBezTo>
                    <a:pt x="292" y="15"/>
                    <a:pt x="279" y="29"/>
                    <a:pt x="262" y="39"/>
                  </a:cubicBezTo>
                  <a:close/>
                </a:path>
              </a:pathLst>
            </a:custGeom>
            <a:solidFill>
              <a:srgbClr val="307BF3"/>
            </a:soli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60925" lIns="121900" spcFirstLastPara="1" rIns="121900" wrap="square" tIns="609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g12cbdfdc131_0_0"/>
            <p:cNvSpPr txBox="1"/>
            <p:nvPr/>
          </p:nvSpPr>
          <p:spPr>
            <a:xfrm rot="-3779206">
              <a:off x="4733052" y="2863735"/>
              <a:ext cx="1577952" cy="5632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SHARED COMMUNITY</a:t>
              </a:r>
              <a:endPara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8" name="Google Shape;268;g12cbdfdc131_0_0"/>
          <p:cNvGrpSpPr/>
          <p:nvPr/>
        </p:nvGrpSpPr>
        <p:grpSpPr>
          <a:xfrm>
            <a:off x="6324813" y="362093"/>
            <a:ext cx="4391326" cy="4297113"/>
            <a:chOff x="2857731" y="-71332"/>
            <a:chExt cx="3293577" cy="3222916"/>
          </a:xfrm>
        </p:grpSpPr>
        <p:sp>
          <p:nvSpPr>
            <p:cNvPr id="269" name="Google Shape;269;g12cbdfdc131_0_0"/>
            <p:cNvSpPr/>
            <p:nvPr/>
          </p:nvSpPr>
          <p:spPr>
            <a:xfrm rot="-3280089">
              <a:off x="3410337" y="297186"/>
              <a:ext cx="2188366" cy="2485879"/>
            </a:xfrm>
            <a:custGeom>
              <a:rect b="b" l="l" r="r" t="t"/>
              <a:pathLst>
                <a:path extrusionOk="0" h="384" w="338">
                  <a:moveTo>
                    <a:pt x="45" y="32"/>
                  </a:moveTo>
                  <a:cubicBezTo>
                    <a:pt x="189" y="32"/>
                    <a:pt x="306" y="148"/>
                    <a:pt x="306" y="292"/>
                  </a:cubicBezTo>
                  <a:cubicBezTo>
                    <a:pt x="306" y="325"/>
                    <a:pt x="300" y="355"/>
                    <a:pt x="289" y="384"/>
                  </a:cubicBezTo>
                  <a:cubicBezTo>
                    <a:pt x="301" y="384"/>
                    <a:pt x="312" y="384"/>
                    <a:pt x="324" y="383"/>
                  </a:cubicBezTo>
                  <a:cubicBezTo>
                    <a:pt x="333" y="354"/>
                    <a:pt x="338" y="324"/>
                    <a:pt x="338" y="292"/>
                  </a:cubicBezTo>
                  <a:cubicBezTo>
                    <a:pt x="338" y="131"/>
                    <a:pt x="207" y="0"/>
                    <a:pt x="45" y="0"/>
                  </a:cubicBezTo>
                  <a:cubicBezTo>
                    <a:pt x="30" y="0"/>
                    <a:pt x="15" y="1"/>
                    <a:pt x="0" y="3"/>
                  </a:cubicBezTo>
                  <a:cubicBezTo>
                    <a:pt x="6" y="13"/>
                    <a:pt x="12" y="23"/>
                    <a:pt x="18" y="33"/>
                  </a:cubicBezTo>
                  <a:cubicBezTo>
                    <a:pt x="27" y="32"/>
                    <a:pt x="36" y="32"/>
                    <a:pt x="45" y="32"/>
                  </a:cubicBezTo>
                  <a:close/>
                </a:path>
              </a:pathLst>
            </a:custGeom>
            <a:solidFill>
              <a:srgbClr val="A1C3FA"/>
            </a:soli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60925" lIns="121900" spcFirstLastPara="1" rIns="121900" wrap="square" tIns="609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g12cbdfdc131_0_0"/>
            <p:cNvSpPr/>
            <p:nvPr/>
          </p:nvSpPr>
          <p:spPr>
            <a:xfrm rot="-3280088">
              <a:off x="3667674" y="581521"/>
              <a:ext cx="1790169" cy="2186080"/>
            </a:xfrm>
            <a:custGeom>
              <a:rect b="b" l="l" r="r" t="t"/>
              <a:pathLst>
                <a:path extrusionOk="0" h="352" w="288">
                  <a:moveTo>
                    <a:pt x="27" y="0"/>
                  </a:moveTo>
                  <a:cubicBezTo>
                    <a:pt x="18" y="0"/>
                    <a:pt x="9" y="0"/>
                    <a:pt x="0" y="1"/>
                  </a:cubicBezTo>
                  <a:cubicBezTo>
                    <a:pt x="21" y="43"/>
                    <a:pt x="34" y="90"/>
                    <a:pt x="35" y="140"/>
                  </a:cubicBezTo>
                  <a:cubicBezTo>
                    <a:pt x="74" y="142"/>
                    <a:pt x="111" y="163"/>
                    <a:pt x="132" y="200"/>
                  </a:cubicBezTo>
                  <a:cubicBezTo>
                    <a:pt x="153" y="236"/>
                    <a:pt x="153" y="279"/>
                    <a:pt x="136" y="315"/>
                  </a:cubicBezTo>
                  <a:cubicBezTo>
                    <a:pt x="179" y="339"/>
                    <a:pt x="225" y="351"/>
                    <a:pt x="271" y="352"/>
                  </a:cubicBezTo>
                  <a:cubicBezTo>
                    <a:pt x="282" y="323"/>
                    <a:pt x="288" y="293"/>
                    <a:pt x="288" y="260"/>
                  </a:cubicBezTo>
                  <a:cubicBezTo>
                    <a:pt x="288" y="116"/>
                    <a:pt x="171" y="0"/>
                    <a:pt x="27" y="0"/>
                  </a:cubicBezTo>
                  <a:close/>
                </a:path>
              </a:pathLst>
            </a:custGeom>
            <a:solidFill>
              <a:srgbClr val="0D5DDF"/>
            </a:soli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60925" lIns="121900" spcFirstLastPara="1" rIns="121900" wrap="square" tIns="609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g12cbdfdc131_0_0"/>
            <p:cNvSpPr txBox="1"/>
            <p:nvPr/>
          </p:nvSpPr>
          <p:spPr>
            <a:xfrm>
              <a:off x="3782825" y="1153125"/>
              <a:ext cx="1578000" cy="56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SHARED RESOURCES</a:t>
              </a:r>
              <a:endPara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2" name="Google Shape;272;g12cbdfdc131_0_0"/>
          <p:cNvGrpSpPr/>
          <p:nvPr/>
        </p:nvGrpSpPr>
        <p:grpSpPr>
          <a:xfrm>
            <a:off x="5127717" y="2703372"/>
            <a:ext cx="4565797" cy="4162934"/>
            <a:chOff x="1959887" y="1684671"/>
            <a:chExt cx="3424433" cy="3122279"/>
          </a:xfrm>
        </p:grpSpPr>
        <p:sp>
          <p:nvSpPr>
            <p:cNvPr id="273" name="Google Shape;273;g12cbdfdc131_0_0"/>
            <p:cNvSpPr/>
            <p:nvPr/>
          </p:nvSpPr>
          <p:spPr>
            <a:xfrm rot="-3280088">
              <a:off x="2859669" y="1740600"/>
              <a:ext cx="1624870" cy="3045726"/>
            </a:xfrm>
            <a:custGeom>
              <a:rect b="b" l="l" r="r" t="t"/>
              <a:pathLst>
                <a:path extrusionOk="0" h="470" w="251">
                  <a:moveTo>
                    <a:pt x="32" y="286"/>
                  </a:moveTo>
                  <a:cubicBezTo>
                    <a:pt x="32" y="157"/>
                    <a:pt x="127" y="49"/>
                    <a:pt x="251" y="29"/>
                  </a:cubicBezTo>
                  <a:cubicBezTo>
                    <a:pt x="245" y="19"/>
                    <a:pt x="239" y="9"/>
                    <a:pt x="233" y="0"/>
                  </a:cubicBezTo>
                  <a:cubicBezTo>
                    <a:pt x="100" y="28"/>
                    <a:pt x="0" y="145"/>
                    <a:pt x="0" y="286"/>
                  </a:cubicBezTo>
                  <a:cubicBezTo>
                    <a:pt x="0" y="356"/>
                    <a:pt x="25" y="420"/>
                    <a:pt x="65" y="470"/>
                  </a:cubicBezTo>
                  <a:cubicBezTo>
                    <a:pt x="70" y="460"/>
                    <a:pt x="76" y="450"/>
                    <a:pt x="82" y="440"/>
                  </a:cubicBezTo>
                  <a:cubicBezTo>
                    <a:pt x="51" y="397"/>
                    <a:pt x="32" y="344"/>
                    <a:pt x="32" y="286"/>
                  </a:cubicBezTo>
                  <a:close/>
                </a:path>
              </a:pathLst>
            </a:custGeom>
            <a:solidFill>
              <a:srgbClr val="A1C3FA"/>
            </a:soli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60925" lIns="121900" spcFirstLastPara="1" rIns="121900" wrap="square" tIns="609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g12cbdfdc131_0_0"/>
            <p:cNvSpPr/>
            <p:nvPr/>
          </p:nvSpPr>
          <p:spPr>
            <a:xfrm rot="-3280089">
              <a:off x="3037225" y="1789647"/>
              <a:ext cx="1575644" cy="2550423"/>
            </a:xfrm>
            <a:custGeom>
              <a:rect b="b" l="l" r="r" t="t"/>
              <a:pathLst>
                <a:path extrusionOk="0" h="411" w="254">
                  <a:moveTo>
                    <a:pt x="152" y="311"/>
                  </a:moveTo>
                  <a:cubicBezTo>
                    <a:pt x="124" y="254"/>
                    <a:pt x="145" y="185"/>
                    <a:pt x="200" y="153"/>
                  </a:cubicBezTo>
                  <a:cubicBezTo>
                    <a:pt x="217" y="143"/>
                    <a:pt x="236" y="137"/>
                    <a:pt x="254" y="136"/>
                  </a:cubicBezTo>
                  <a:cubicBezTo>
                    <a:pt x="253" y="87"/>
                    <a:pt x="241" y="41"/>
                    <a:pt x="219" y="0"/>
                  </a:cubicBezTo>
                  <a:cubicBezTo>
                    <a:pt x="95" y="20"/>
                    <a:pt x="0" y="128"/>
                    <a:pt x="0" y="257"/>
                  </a:cubicBezTo>
                  <a:cubicBezTo>
                    <a:pt x="0" y="315"/>
                    <a:pt x="19" y="368"/>
                    <a:pt x="50" y="411"/>
                  </a:cubicBezTo>
                  <a:cubicBezTo>
                    <a:pt x="75" y="371"/>
                    <a:pt x="110" y="337"/>
                    <a:pt x="152" y="311"/>
                  </a:cubicBezTo>
                  <a:close/>
                </a:path>
              </a:pathLst>
            </a:custGeom>
            <a:solidFill>
              <a:srgbClr val="0944A1"/>
            </a:soli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60925" lIns="121900" spcFirstLastPara="1" rIns="121900" wrap="square" tIns="609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g12cbdfdc131_0_0"/>
            <p:cNvSpPr txBox="1"/>
            <p:nvPr/>
          </p:nvSpPr>
          <p:spPr>
            <a:xfrm flipH="1" rot="3725110">
              <a:off x="2866277" y="2863871"/>
              <a:ext cx="1577671" cy="5631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SHARED POWER</a:t>
              </a:r>
              <a:endPara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76" name="Google Shape;276;g12cbdfdc131_0_0"/>
          <p:cNvSpPr txBox="1"/>
          <p:nvPr/>
        </p:nvSpPr>
        <p:spPr>
          <a:xfrm>
            <a:off x="1776550" y="1111000"/>
            <a:ext cx="6544800" cy="52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SHARED RESOURCES</a:t>
            </a:r>
            <a:endParaRPr sz="20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Program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People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Finance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Systems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SHARED POWER</a:t>
            </a:r>
            <a:endParaRPr sz="20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Governance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Decision Making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Transparency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Trust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SHARED COMMUNITY</a:t>
            </a:r>
            <a:endParaRPr sz="20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Facilitated Learning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Anti-Oppression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Relationship Building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Field Participation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g12cbdfdc131_0_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g12cbdfdc131_0_13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Levels of Assessment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4" name="Google Shape;284;g12cbdfdc131_0_13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5" name="Google Shape;285;g12cbdfdc131_0_13"/>
          <p:cNvSpPr txBox="1"/>
          <p:nvPr/>
        </p:nvSpPr>
        <p:spPr>
          <a:xfrm>
            <a:off x="864625" y="1265925"/>
            <a:ext cx="86814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We’re thinking of the assessment process in three optional levels of intensity, each applied to all three dimensions: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Foundational objective (quantitative) data points.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All questions are answered.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IN-DEPTH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Detailed objective operational data points (operational assessment).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All or a subset of categories can be selected to customize the profile.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Questions remain objective in nature, but delve into greater detail.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b="1"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360 DEGREE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Multi-stakeholder input focused on qualitative data points.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in-depth profile is followed, focusing on qualitative 360 inputs.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g12cbdfdc131_0_13"/>
          <p:cNvSpPr txBox="1"/>
          <p:nvPr/>
        </p:nvSpPr>
        <p:spPr>
          <a:xfrm>
            <a:off x="9074150" y="1820350"/>
            <a:ext cx="158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Objective Data</a:t>
            </a:r>
            <a:endParaRPr b="1"/>
          </a:p>
        </p:txBody>
      </p:sp>
      <p:sp>
        <p:nvSpPr>
          <p:cNvPr id="287" name="Google Shape;287;g12cbdfdc131_0_13"/>
          <p:cNvSpPr txBox="1"/>
          <p:nvPr/>
        </p:nvSpPr>
        <p:spPr>
          <a:xfrm>
            <a:off x="8997950" y="5497000"/>
            <a:ext cx="158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Subjective Data</a:t>
            </a:r>
            <a:endParaRPr b="1"/>
          </a:p>
        </p:txBody>
      </p:sp>
      <p:sp>
        <p:nvSpPr>
          <p:cNvPr id="288" name="Google Shape;288;g12cbdfdc131_0_13"/>
          <p:cNvSpPr/>
          <p:nvPr/>
        </p:nvSpPr>
        <p:spPr>
          <a:xfrm>
            <a:off x="9573675" y="2220550"/>
            <a:ext cx="507900" cy="3276600"/>
          </a:xfrm>
          <a:prstGeom prst="up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12cbdfdc131_0_13"/>
          <p:cNvSpPr/>
          <p:nvPr/>
        </p:nvSpPr>
        <p:spPr>
          <a:xfrm>
            <a:off x="10922000" y="2381250"/>
            <a:ext cx="507900" cy="3115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g12cbdfdc131_0_13"/>
          <p:cNvSpPr txBox="1"/>
          <p:nvPr/>
        </p:nvSpPr>
        <p:spPr>
          <a:xfrm rot="-5400000">
            <a:off x="10045800" y="3505225"/>
            <a:ext cx="2222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Increasing Level of Effort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g12cbdfdc131_0_3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g12cbdfdc131_0_330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Output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8" name="Google Shape;298;g12cbdfdc131_0_330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9" name="Google Shape;299;g12cbdfdc131_0_330"/>
          <p:cNvSpPr txBox="1"/>
          <p:nvPr/>
        </p:nvSpPr>
        <p:spPr>
          <a:xfrm>
            <a:off x="866375" y="1621475"/>
            <a:ext cx="4213500" cy="36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</a:rPr>
              <a:t>Spider Graph Analysis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Allows for each organization to have its own “footprint”.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Can show change over time in different dimensions.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Can show progress overtime in overall surface area.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300" name="Google Shape;300;g12cbdfdc131_0_3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1500" y="1254926"/>
            <a:ext cx="5162574" cy="4999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8"/>
          <p:cNvSpPr txBox="1"/>
          <p:nvPr/>
        </p:nvSpPr>
        <p:spPr>
          <a:xfrm>
            <a:off x="1175024" y="788725"/>
            <a:ext cx="4905300" cy="52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t/>
            </a:r>
            <a:endParaRPr b="1" i="0" sz="3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Thaddeus Squire, Chief Commons Steward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thaddeus@socialimpactcommons.org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215 760 1634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Asta Petkeviciute, Chief Financial Steward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asta@socialimpactcommons.org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617 448 9559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http://socialimpactcommons.org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i="0" lang="en-US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6" name="Google Shape;306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98927" y="1212711"/>
            <a:ext cx="4284527" cy="1221437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18"/>
          <p:cNvSpPr txBox="1"/>
          <p:nvPr/>
        </p:nvSpPr>
        <p:spPr>
          <a:xfrm>
            <a:off x="6740191" y="788726"/>
            <a:ext cx="4291874" cy="5270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Generous support for the development and work of Social Impact Commons has been provided by: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8" name="Google Shape;308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22427" y="2964048"/>
            <a:ext cx="3009574" cy="149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695425" y="4793975"/>
            <a:ext cx="4905301" cy="126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Google Shape;315;g12cbdfdc131_0_3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5356958"/>
            <a:ext cx="1776549" cy="1501042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g12cbdfdc131_0_309"/>
          <p:cNvSpPr/>
          <p:nvPr/>
        </p:nvSpPr>
        <p:spPr>
          <a:xfrm>
            <a:off x="2674425" y="420271"/>
            <a:ext cx="8217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Basic Assessment: Resources Dimension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7" name="Google Shape;317;g12cbdfdc131_0_309"/>
          <p:cNvCxnSpPr/>
          <p:nvPr/>
        </p:nvCxnSpPr>
        <p:spPr>
          <a:xfrm>
            <a:off x="5572438" y="1098389"/>
            <a:ext cx="5283300" cy="12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8" name="Google Shape;318;g12cbdfdc131_0_309"/>
          <p:cNvSpPr txBox="1"/>
          <p:nvPr/>
        </p:nvSpPr>
        <p:spPr>
          <a:xfrm>
            <a:off x="2137425" y="1281100"/>
            <a:ext cx="8681400" cy="57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u="sng">
                <a:solidFill>
                  <a:schemeClr val="dk1"/>
                </a:solidFill>
              </a:rPr>
              <a:t>Program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written project criteria and intake/onboarding processes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written descriptions of the services/resources you offer?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Fiscal Sponsorship Agreement(s) and policies/guidelines for projects?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negotiate costs for services individually with each project? Y/N/S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a published pricing structure that applies to all projects?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a documented portfolio/community development strategy/plan? Y/N</a:t>
            </a:r>
            <a:endParaRPr sz="1100">
              <a:solidFill>
                <a:schemeClr val="dk1"/>
              </a:solidFill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u="sng">
                <a:solidFill>
                  <a:schemeClr val="dk1"/>
                </a:solidFill>
              </a:rPr>
              <a:t>People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What is your estimated number of FTEs per sponsored project? [calculation method]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What is the demography of your core staff and/or principle contractors? [Candid protocol]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What is the demography of your board and advisors (if applicable) [Candid protocol]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pay scale policies that incorporate equity/justice considerations?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offer healthcare or retirement benefits to your core and project staff?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offer other benefits/support to your staff (i.e., PD, childcare, disability, etc.)? Y/N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u="sng">
                <a:solidFill>
                  <a:schemeClr val="dk1"/>
                </a:solidFill>
              </a:rPr>
              <a:t>Finance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Did you end your most recent fiscal year with positive Liquid Unrestricted Net Assets?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Are you current on all federal, state, and local tax and regulatory filings?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know the cost-to-operate your fiscal sponsorship program minus the activity of your projects (“core operations”)?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How many months of cash on hand do you have to cover your core operations? NN/CA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written policies and practices for project spend/encumbrance management?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maintain fund-based and/or multi-entity, accrual-based accounting? Y/N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u="sng">
                <a:solidFill>
                  <a:schemeClr val="dk1"/>
                </a:solidFill>
              </a:rPr>
              <a:t>Systems</a:t>
            </a:r>
            <a:endParaRPr sz="1100" u="sng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a financial management tool for analyzing and monitoring your portfolio?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a comprehensive employee manual/handbook? Y/N 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an accounting system set up for fund-based and/or multi-entity accounting?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a Constituent Relationship Management (CRM) system? Y/N N/A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a Human Resource Management system or outsource HR management? Y/N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</a:rPr>
              <a:t>Do you have document and data management systems and policies? Y/N</a:t>
            </a:r>
            <a:endParaRPr sz="11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2017-07-14T12:24:52Z</dcterms:created>
  <dc:creator>na</dc:creator>
</cp:coreProperties>
</file>