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054e3ec6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3054e3ec6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49933362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g8499333624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8499333624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g8499333624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731f3b570_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7731f3b570_3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499333624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49933362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8499333624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849933362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76072" y="1124712"/>
            <a:ext cx="11036808" cy="31729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venir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76072" y="4727448"/>
            <a:ext cx="11036808" cy="1481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576072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86968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" name="Google Shape;17;p2"/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 flipH="1" rot="10800000">
            <a:off x="578652" y="4501201"/>
            <a:ext cx="11034696" cy="18288"/>
          </a:xfrm>
          <a:prstGeom prst="rect">
            <a:avLst/>
          </a:prstGeom>
          <a:solidFill>
            <a:srgbClr val="DAD1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CE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D8D8D8">
                <a:alpha val="2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"/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1115568" y="2478024"/>
            <a:ext cx="10168128" cy="36941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111556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540496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F1ECE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D8D8D8">
                <a:alpha val="2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4"/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4"/>
          <p:cNvSpPr txBox="1"/>
          <p:nvPr>
            <p:ph type="title"/>
          </p:nvPr>
        </p:nvSpPr>
        <p:spPr>
          <a:xfrm>
            <a:off x="557784" y="640080"/>
            <a:ext cx="10890504" cy="411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venir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" type="body"/>
          </p:nvPr>
        </p:nvSpPr>
        <p:spPr>
          <a:xfrm>
            <a:off x="841248" y="5102352"/>
            <a:ext cx="10607040" cy="58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CE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D8D8D8">
                <a:alpha val="2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5"/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5"/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5"/>
          <p:cNvSpPr txBox="1"/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body"/>
          </p:nvPr>
        </p:nvSpPr>
        <p:spPr>
          <a:xfrm>
            <a:off x="1115568" y="2478024"/>
            <a:ext cx="4937760" cy="36941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2" type="body"/>
          </p:nvPr>
        </p:nvSpPr>
        <p:spPr>
          <a:xfrm>
            <a:off x="6345936" y="2478024"/>
            <a:ext cx="4937760" cy="36941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0" type="dt"/>
          </p:nvPr>
        </p:nvSpPr>
        <p:spPr>
          <a:xfrm>
            <a:off x="111556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2" type="sldNum"/>
          </p:nvPr>
        </p:nvSpPr>
        <p:spPr>
          <a:xfrm>
            <a:off x="8540496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CE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D8D8D8">
                <a:alpha val="2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 txBox="1"/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" type="body"/>
          </p:nvPr>
        </p:nvSpPr>
        <p:spPr>
          <a:xfrm>
            <a:off x="1115568" y="2372650"/>
            <a:ext cx="493776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 cap="none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6"/>
          <p:cNvSpPr txBox="1"/>
          <p:nvPr>
            <p:ph idx="2" type="body"/>
          </p:nvPr>
        </p:nvSpPr>
        <p:spPr>
          <a:xfrm>
            <a:off x="1115568" y="3203688"/>
            <a:ext cx="4937760" cy="296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3" type="body"/>
          </p:nvPr>
        </p:nvSpPr>
        <p:spPr>
          <a:xfrm>
            <a:off x="6345936" y="2372650"/>
            <a:ext cx="493776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 cap="none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6"/>
          <p:cNvSpPr txBox="1"/>
          <p:nvPr>
            <p:ph idx="4" type="body"/>
          </p:nvPr>
        </p:nvSpPr>
        <p:spPr>
          <a:xfrm>
            <a:off x="6345936" y="3203687"/>
            <a:ext cx="4937760" cy="29685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0" type="dt"/>
          </p:nvPr>
        </p:nvSpPr>
        <p:spPr>
          <a:xfrm>
            <a:off x="1115568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2" type="sldNum"/>
          </p:nvPr>
        </p:nvSpPr>
        <p:spPr>
          <a:xfrm>
            <a:off x="8540496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F1ECE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BBC2C9">
                <a:alpha val="2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7"/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 txBox="1"/>
          <p:nvPr>
            <p:ph type="title"/>
          </p:nvPr>
        </p:nvSpPr>
        <p:spPr>
          <a:xfrm>
            <a:off x="1078992" y="1938528"/>
            <a:ext cx="10177272" cy="2990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venir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F1ECE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D8D8D8">
                <a:alpha val="2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9"/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9"/>
          <p:cNvSpPr txBox="1"/>
          <p:nvPr>
            <p:ph type="title"/>
          </p:nvPr>
        </p:nvSpPr>
        <p:spPr>
          <a:xfrm>
            <a:off x="868680" y="1709928"/>
            <a:ext cx="3099816" cy="1709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venir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" type="body"/>
          </p:nvPr>
        </p:nvSpPr>
        <p:spPr>
          <a:xfrm>
            <a:off x="4965192" y="1709928"/>
            <a:ext cx="6729984" cy="4096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55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4" name="Google Shape;74;p9"/>
          <p:cNvSpPr txBox="1"/>
          <p:nvPr>
            <p:ph idx="2" type="body"/>
          </p:nvPr>
        </p:nvSpPr>
        <p:spPr>
          <a:xfrm>
            <a:off x="868680" y="3429000"/>
            <a:ext cx="3099816" cy="206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5" name="Google Shape;75;p9"/>
          <p:cNvSpPr txBox="1"/>
          <p:nvPr>
            <p:ph idx="10" type="dt"/>
          </p:nvPr>
        </p:nvSpPr>
        <p:spPr>
          <a:xfrm>
            <a:off x="86868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F1ECE3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D8D8D8">
                <a:alpha val="29803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0"/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venir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0"/>
          <p:cNvSpPr txBox="1"/>
          <p:nvPr>
            <p:ph type="title"/>
          </p:nvPr>
        </p:nvSpPr>
        <p:spPr>
          <a:xfrm>
            <a:off x="868680" y="1709928"/>
            <a:ext cx="3099816" cy="17099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venir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/>
          <p:nvPr>
            <p:ph idx="2" type="pic"/>
          </p:nvPr>
        </p:nvSpPr>
        <p:spPr>
          <a:xfrm>
            <a:off x="4965192" y="1161288"/>
            <a:ext cx="6729984" cy="4645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83" name="Google Shape;83;p10"/>
          <p:cNvSpPr txBox="1"/>
          <p:nvPr>
            <p:ph idx="1" type="body"/>
          </p:nvPr>
        </p:nvSpPr>
        <p:spPr>
          <a:xfrm>
            <a:off x="868680" y="3438144"/>
            <a:ext cx="3099816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4" name="Google Shape;84;p10"/>
          <p:cNvSpPr txBox="1"/>
          <p:nvPr>
            <p:ph idx="10" type="dt"/>
          </p:nvPr>
        </p:nvSpPr>
        <p:spPr>
          <a:xfrm>
            <a:off x="86868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venir"/>
              <a:buNone/>
              <a:defRPr b="0" i="0" sz="4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355600" lvl="2" marL="13716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342900" lvl="3" marL="18288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342900" lvl="4" marL="22860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/>
          <p:nvPr/>
        </p:nvSpPr>
        <p:spPr>
          <a:xfrm>
            <a:off x="1172700" y="1133575"/>
            <a:ext cx="98466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Avenir"/>
                <a:ea typeface="Avenir"/>
                <a:cs typeface="Avenir"/>
                <a:sym typeface="Avenir"/>
              </a:rPr>
              <a:t>This tool is to help aspiring fiscal sponsors define who they’ll serve and how they’ll serve them.  This </a:t>
            </a:r>
            <a:r>
              <a:rPr lang="en-US" sz="3000">
                <a:latin typeface="Avenir"/>
                <a:ea typeface="Avenir"/>
                <a:cs typeface="Avenir"/>
                <a:sym typeface="Avenir"/>
              </a:rPr>
              <a:t>exercise</a:t>
            </a:r>
            <a:r>
              <a:rPr lang="en-US" sz="3000">
                <a:latin typeface="Avenir"/>
                <a:ea typeface="Avenir"/>
                <a:cs typeface="Avenir"/>
                <a:sym typeface="Avenir"/>
              </a:rPr>
              <a:t> should be done by the sponsor along representatives of potential projects. The results inform the design of the future fiscal sponsorship program </a:t>
            </a:r>
            <a:endParaRPr sz="30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 txBox="1"/>
          <p:nvPr>
            <p:ph type="title"/>
          </p:nvPr>
        </p:nvSpPr>
        <p:spPr>
          <a:xfrm>
            <a:off x="1115575" y="548650"/>
            <a:ext cx="10362000" cy="11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venir"/>
              <a:buNone/>
            </a:pPr>
            <a:r>
              <a:rPr lang="en-US" sz="2800"/>
              <a:t>So, I’m interested in </a:t>
            </a:r>
            <a:r>
              <a:rPr lang="en-US" sz="2800">
                <a:highlight>
                  <a:srgbClr val="FFFF00"/>
                </a:highlight>
              </a:rPr>
              <a:t>FISCAL SPONSOR NAME</a:t>
            </a:r>
            <a:r>
              <a:rPr lang="en-US" sz="2800"/>
              <a:t>.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venir"/>
              <a:buNone/>
            </a:pPr>
            <a:r>
              <a:rPr lang="en-US" sz="2800"/>
              <a:t>What do you need to know to determine if I can be a member of a fiscal sponsorship program? </a:t>
            </a:r>
            <a:endParaRPr sz="2800"/>
          </a:p>
        </p:txBody>
      </p:sp>
      <p:sp>
        <p:nvSpPr>
          <p:cNvPr id="161" name="Google Shape;161;p22"/>
          <p:cNvSpPr txBox="1"/>
          <p:nvPr>
            <p:ph idx="1" type="body"/>
          </p:nvPr>
        </p:nvSpPr>
        <p:spPr>
          <a:xfrm>
            <a:off x="972775" y="1896350"/>
            <a:ext cx="105048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5727F"/>
              </a:buClr>
              <a:buSzPts val="2200"/>
              <a:buNone/>
            </a:pPr>
            <a:r>
              <a:rPr lang="en-US" sz="2200">
                <a:solidFill>
                  <a:srgbClr val="65727F"/>
                </a:solidFill>
              </a:rPr>
              <a:t>Outline selection process, costs, operating considerations, possible FAQs…</a:t>
            </a:r>
            <a:endParaRPr sz="2200">
              <a:solidFill>
                <a:srgbClr val="65727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/>
          <p:nvPr>
            <p:ph type="title"/>
          </p:nvPr>
        </p:nvSpPr>
        <p:spPr>
          <a:xfrm>
            <a:off x="1115575" y="548650"/>
            <a:ext cx="10423200" cy="11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venir"/>
              <a:buNone/>
            </a:pPr>
            <a:r>
              <a:rPr lang="en-US" sz="2800"/>
              <a:t>What are the criteria and process for approving a new member? </a:t>
            </a:r>
            <a:endParaRPr sz="2800"/>
          </a:p>
        </p:txBody>
      </p:sp>
      <p:sp>
        <p:nvSpPr>
          <p:cNvPr id="167" name="Google Shape;167;p23"/>
          <p:cNvSpPr txBox="1"/>
          <p:nvPr>
            <p:ph idx="1" type="body"/>
          </p:nvPr>
        </p:nvSpPr>
        <p:spPr>
          <a:xfrm>
            <a:off x="843600" y="1896350"/>
            <a:ext cx="10504800" cy="4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5727F"/>
              </a:buClr>
              <a:buSzPts val="2200"/>
              <a:buNone/>
            </a:pPr>
            <a:r>
              <a:rPr b="1" lang="en-US" sz="2200">
                <a:solidFill>
                  <a:srgbClr val="888888"/>
                </a:solidFill>
              </a:rPr>
              <a:t>Outline criteria here…</a:t>
            </a:r>
            <a:endParaRPr sz="2200"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/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venir"/>
              <a:buNone/>
            </a:pPr>
            <a:r>
              <a:rPr lang="en-US" sz="2800"/>
              <a:t>What financial, accounting, and other administrative supports can I get, and how are they delivered </a:t>
            </a:r>
            <a:r>
              <a:rPr lang="en-US" sz="2800"/>
              <a:t>(how often/by whom)</a:t>
            </a:r>
            <a:r>
              <a:rPr lang="en-US" sz="2800"/>
              <a:t>?</a:t>
            </a:r>
            <a:endParaRPr/>
          </a:p>
        </p:txBody>
      </p:sp>
      <p:sp>
        <p:nvSpPr>
          <p:cNvPr id="173" name="Google Shape;173;p24"/>
          <p:cNvSpPr txBox="1"/>
          <p:nvPr>
            <p:ph idx="1" type="body"/>
          </p:nvPr>
        </p:nvSpPr>
        <p:spPr>
          <a:xfrm>
            <a:off x="1011936" y="2163699"/>
            <a:ext cx="10168128" cy="36941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200">
                <a:solidFill>
                  <a:srgbClr val="888888"/>
                </a:solidFill>
              </a:rPr>
              <a:t>List finance-related services here…</a:t>
            </a:r>
            <a:endParaRPr sz="2200">
              <a:solidFill>
                <a:srgbClr val="888888"/>
              </a:solidFill>
            </a:endParaRPr>
          </a:p>
        </p:txBody>
      </p:sp>
      <p:sp>
        <p:nvSpPr>
          <p:cNvPr id="174" name="Google Shape;174;p24"/>
          <p:cNvSpPr txBox="1"/>
          <p:nvPr/>
        </p:nvSpPr>
        <p:spPr>
          <a:xfrm>
            <a:off x="1057475" y="5857869"/>
            <a:ext cx="97917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Please be specific and share details on how these services will be provided, by whom, and what investments (</a:t>
            </a:r>
            <a:r>
              <a:rPr lang="en-US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technology</a:t>
            </a:r>
            <a:r>
              <a:rPr b="0" i="0" lang="en-US" sz="16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systems, staff, etc.) might be needed to deliver these supports effectively.</a:t>
            </a:r>
            <a:endParaRPr sz="1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 txBox="1"/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venir"/>
              <a:buNone/>
            </a:pPr>
            <a:r>
              <a:rPr lang="en-US" sz="2800"/>
              <a:t>What grant seeking and writing supports </a:t>
            </a:r>
            <a:r>
              <a:rPr lang="en-US" sz="2800"/>
              <a:t>can I get, and how are they delivered (how often/by whom)?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venir"/>
              <a:buNone/>
            </a:pPr>
            <a:r>
              <a:rPr lang="en-US" sz="2800"/>
              <a:t> </a:t>
            </a:r>
            <a:r>
              <a:rPr lang="en-US" sz="2800"/>
              <a:t> </a:t>
            </a:r>
            <a:endParaRPr sz="2800"/>
          </a:p>
        </p:txBody>
      </p:sp>
      <p:sp>
        <p:nvSpPr>
          <p:cNvPr id="180" name="Google Shape;180;p25"/>
          <p:cNvSpPr txBox="1"/>
          <p:nvPr>
            <p:ph idx="1" type="body"/>
          </p:nvPr>
        </p:nvSpPr>
        <p:spPr>
          <a:xfrm>
            <a:off x="1011930" y="1945962"/>
            <a:ext cx="101682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77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200">
                <a:solidFill>
                  <a:srgbClr val="888888"/>
                </a:solidFill>
              </a:rPr>
              <a:t>List grant-relate support here…</a:t>
            </a:r>
            <a:endParaRPr sz="2200">
              <a:solidFill>
                <a:srgbClr val="888888"/>
              </a:solidFill>
            </a:endParaRPr>
          </a:p>
        </p:txBody>
      </p:sp>
      <p:sp>
        <p:nvSpPr>
          <p:cNvPr id="181" name="Google Shape;181;p25"/>
          <p:cNvSpPr txBox="1"/>
          <p:nvPr/>
        </p:nvSpPr>
        <p:spPr>
          <a:xfrm>
            <a:off x="1057475" y="5857869"/>
            <a:ext cx="97917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Please be specific and share details on how these services will be provided, by whom, and what investments (</a:t>
            </a:r>
            <a:r>
              <a:rPr lang="en-US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technology</a:t>
            </a:r>
            <a:r>
              <a:rPr b="0" i="0" lang="en-US" sz="16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systems, staff, etc.) might be needed to deliver these supports effectively.</a:t>
            </a:r>
            <a:endParaRPr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/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venir"/>
              <a:buNone/>
            </a:pPr>
            <a:r>
              <a:rPr lang="en-US" sz="2800"/>
              <a:t>What </a:t>
            </a:r>
            <a:r>
              <a:rPr i="1" lang="en-US" sz="2800"/>
              <a:t>other</a:t>
            </a:r>
            <a:r>
              <a:rPr lang="en-US" sz="2800"/>
              <a:t> supports or resources might I receive from </a:t>
            </a:r>
            <a:r>
              <a:rPr lang="en-US" sz="2800">
                <a:highlight>
                  <a:srgbClr val="FFFF00"/>
                </a:highlight>
              </a:rPr>
              <a:t>FISCAL SPONSOR NAME</a:t>
            </a:r>
            <a:r>
              <a:rPr lang="en-US" sz="2800"/>
              <a:t>, and how often?</a:t>
            </a:r>
            <a:endParaRPr sz="2800"/>
          </a:p>
        </p:txBody>
      </p:sp>
      <p:sp>
        <p:nvSpPr>
          <p:cNvPr id="187" name="Google Shape;187;p26"/>
          <p:cNvSpPr txBox="1"/>
          <p:nvPr>
            <p:ph idx="1" type="body"/>
          </p:nvPr>
        </p:nvSpPr>
        <p:spPr>
          <a:xfrm>
            <a:off x="1115568" y="2478024"/>
            <a:ext cx="10168128" cy="36941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200">
                <a:solidFill>
                  <a:srgbClr val="888888"/>
                </a:solidFill>
              </a:rPr>
              <a:t>Responses here… [Feel free to duplicate this slide for more room.]</a:t>
            </a:r>
            <a:endParaRPr sz="2200">
              <a:solidFill>
                <a:srgbClr val="888888"/>
              </a:solidFill>
            </a:endParaRPr>
          </a:p>
        </p:txBody>
      </p:sp>
      <p:sp>
        <p:nvSpPr>
          <p:cNvPr id="188" name="Google Shape;188;p26"/>
          <p:cNvSpPr txBox="1"/>
          <p:nvPr/>
        </p:nvSpPr>
        <p:spPr>
          <a:xfrm>
            <a:off x="1057475" y="5857869"/>
            <a:ext cx="97917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Please be specific and share details on how these services will be provided, by whom, and what investments (</a:t>
            </a:r>
            <a:r>
              <a:rPr lang="en-US" sz="1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technology</a:t>
            </a:r>
            <a:r>
              <a:rPr b="0" i="0" lang="en-US" sz="16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systems, staff, etc.) might be needed to deliver these supports effectively.</a:t>
            </a:r>
            <a:endParaRPr sz="1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7"/>
          <p:cNvSpPr txBox="1"/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venir"/>
              <a:buNone/>
            </a:pPr>
            <a:r>
              <a:rPr lang="en-US" sz="2800"/>
              <a:t>What role does the board of </a:t>
            </a:r>
            <a:r>
              <a:rPr lang="en-US" sz="2800">
                <a:highlight>
                  <a:srgbClr val="FFFF00"/>
                </a:highlight>
              </a:rPr>
              <a:t>FISCAL SPONSOR NAME</a:t>
            </a:r>
            <a:r>
              <a:rPr lang="en-US" sz="2800"/>
              <a:t> have in determining if I become a member?</a:t>
            </a:r>
            <a:endParaRPr sz="2800"/>
          </a:p>
        </p:txBody>
      </p:sp>
      <p:sp>
        <p:nvSpPr>
          <p:cNvPr id="194" name="Google Shape;194;p27"/>
          <p:cNvSpPr txBox="1"/>
          <p:nvPr>
            <p:ph idx="1" type="body"/>
          </p:nvPr>
        </p:nvSpPr>
        <p:spPr>
          <a:xfrm>
            <a:off x="1115568" y="2478024"/>
            <a:ext cx="10168128" cy="36941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200">
                <a:solidFill>
                  <a:srgbClr val="888888"/>
                </a:solidFill>
              </a:rPr>
              <a:t>Responses here...</a:t>
            </a:r>
            <a:endParaRPr sz="2200"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8"/>
          <p:cNvSpPr txBox="1"/>
          <p:nvPr>
            <p:ph type="title"/>
          </p:nvPr>
        </p:nvSpPr>
        <p:spPr>
          <a:xfrm>
            <a:off x="1115568" y="548640"/>
            <a:ext cx="10168200" cy="11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venir"/>
              <a:buNone/>
            </a:pPr>
            <a:r>
              <a:rPr lang="en-US" sz="2800"/>
              <a:t>What happens if something goes wrong in our relationship? How do we deal with difficult situations?</a:t>
            </a:r>
            <a:endParaRPr sz="2800"/>
          </a:p>
        </p:txBody>
      </p:sp>
      <p:sp>
        <p:nvSpPr>
          <p:cNvPr id="200" name="Google Shape;200;p28"/>
          <p:cNvSpPr txBox="1"/>
          <p:nvPr>
            <p:ph idx="1" type="body"/>
          </p:nvPr>
        </p:nvSpPr>
        <p:spPr>
          <a:xfrm>
            <a:off x="1115568" y="2478024"/>
            <a:ext cx="101682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00"/>
              <a:buChar char="•"/>
            </a:pPr>
            <a:r>
              <a:rPr lang="en-US" sz="2200">
                <a:solidFill>
                  <a:srgbClr val="888888"/>
                </a:solidFill>
              </a:rPr>
              <a:t>List responses here…</a:t>
            </a:r>
            <a:endParaRPr sz="2200"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9"/>
          <p:cNvSpPr txBox="1"/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venir"/>
              <a:buNone/>
            </a:pPr>
            <a:r>
              <a:rPr lang="en-US" sz="2800"/>
              <a:t>If these things were to happen, we (</a:t>
            </a:r>
            <a:r>
              <a:rPr lang="en-US" sz="2800">
                <a:highlight>
                  <a:srgbClr val="FFFF00"/>
                </a:highlight>
              </a:rPr>
              <a:t>FISCAL SPONSOR NAME</a:t>
            </a:r>
            <a:r>
              <a:rPr lang="en-US" sz="2800"/>
              <a:t>) might consider ending our relationship with you...</a:t>
            </a:r>
            <a:endParaRPr sz="2800"/>
          </a:p>
        </p:txBody>
      </p:sp>
      <p:sp>
        <p:nvSpPr>
          <p:cNvPr id="206" name="Google Shape;206;p29"/>
          <p:cNvSpPr txBox="1"/>
          <p:nvPr>
            <p:ph idx="1" type="body"/>
          </p:nvPr>
        </p:nvSpPr>
        <p:spPr>
          <a:xfrm>
            <a:off x="952518" y="2478024"/>
            <a:ext cx="101682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8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200">
                <a:solidFill>
                  <a:srgbClr val="888888"/>
                </a:solidFill>
              </a:rPr>
              <a:t>List responses here…</a:t>
            </a:r>
            <a:endParaRPr sz="2200"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09" name="Google Shape;109;p14"/>
          <p:cNvPicPr preferRelativeResize="0"/>
          <p:nvPr/>
        </p:nvPicPr>
        <p:blipFill rotWithShape="1">
          <a:blip r:embed="rId3">
            <a:alphaModFix/>
          </a:blip>
          <a:srcRect b="14041" l="0" r="0" t="1689"/>
          <a:stretch/>
        </p:blipFill>
        <p:spPr>
          <a:xfrm>
            <a:off x="-2" y="10"/>
            <a:ext cx="1219200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4"/>
          <p:cNvSpPr/>
          <p:nvPr/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30000">
                <a:srgbClr val="000000">
                  <a:alpha val="20000"/>
                </a:srgbClr>
              </a:gs>
              <a:gs pos="58000">
                <a:srgbClr val="000000">
                  <a:alpha val="29803"/>
                </a:srgbClr>
              </a:gs>
              <a:gs pos="100000">
                <a:srgbClr val="000000">
                  <a:alpha val="29803"/>
                </a:srgbClr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1" name="Google Shape;111;p14"/>
          <p:cNvSpPr txBox="1"/>
          <p:nvPr>
            <p:ph type="ctrTitle"/>
          </p:nvPr>
        </p:nvSpPr>
        <p:spPr>
          <a:xfrm>
            <a:off x="7848600" y="1122363"/>
            <a:ext cx="4023360" cy="28072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venir"/>
              <a:buNone/>
            </a:pPr>
            <a:r>
              <a:rPr lang="en-US" sz="3200">
                <a:solidFill>
                  <a:schemeClr val="lt1"/>
                </a:solidFill>
              </a:rPr>
              <a:t>Fiscal Sponsorship Program Design</a:t>
            </a:r>
            <a:endParaRPr/>
          </a:p>
        </p:txBody>
      </p:sp>
      <p:sp>
        <p:nvSpPr>
          <p:cNvPr id="112" name="Google Shape;112;p14"/>
          <p:cNvSpPr txBox="1"/>
          <p:nvPr>
            <p:ph idx="1" type="subTitle"/>
          </p:nvPr>
        </p:nvSpPr>
        <p:spPr>
          <a:xfrm>
            <a:off x="7848600" y="3968496"/>
            <a:ext cx="4023360" cy="1208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US" sz="1600">
                <a:solidFill>
                  <a:schemeClr val="lt1"/>
                </a:solidFill>
              </a:rPr>
              <a:t>With:</a:t>
            </a:r>
            <a:endParaRPr/>
          </a:p>
        </p:txBody>
      </p:sp>
      <p:sp>
        <p:nvSpPr>
          <p:cNvPr id="113" name="Google Shape;113;p14"/>
          <p:cNvSpPr txBox="1"/>
          <p:nvPr/>
        </p:nvSpPr>
        <p:spPr>
          <a:xfrm>
            <a:off x="7848600" y="733700"/>
            <a:ext cx="28974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14" name="Google Shape;11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50078" y="4365251"/>
            <a:ext cx="2326175" cy="684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/>
          <p:nvPr>
            <p:ph type="title"/>
          </p:nvPr>
        </p:nvSpPr>
        <p:spPr>
          <a:xfrm>
            <a:off x="1115568" y="548640"/>
            <a:ext cx="10168200" cy="11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en-US" sz="2800"/>
              <a:t>Agenda</a:t>
            </a:r>
            <a:endParaRPr sz="2800"/>
          </a:p>
        </p:txBody>
      </p:sp>
      <p:sp>
        <p:nvSpPr>
          <p:cNvPr id="120" name="Google Shape;120;p15"/>
          <p:cNvSpPr txBox="1"/>
          <p:nvPr>
            <p:ph idx="1" type="body"/>
          </p:nvPr>
        </p:nvSpPr>
        <p:spPr>
          <a:xfrm>
            <a:off x="1115568" y="2267199"/>
            <a:ext cx="101682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0050" lvl="0" marL="4572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700"/>
              <a:buChar char="➢"/>
            </a:pPr>
            <a:r>
              <a:rPr lang="en-US" sz="2700">
                <a:solidFill>
                  <a:srgbClr val="000000"/>
                </a:solidFill>
              </a:rPr>
              <a:t>Introductions &amp; Overview 10 min</a:t>
            </a:r>
            <a:endParaRPr sz="2700">
              <a:solidFill>
                <a:srgbClr val="000000"/>
              </a:solidFill>
            </a:endParaRPr>
          </a:p>
          <a:p>
            <a:pPr indent="-40005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Char char="➢"/>
            </a:pPr>
            <a:r>
              <a:rPr lang="en-US" sz="2700">
                <a:solidFill>
                  <a:srgbClr val="000000"/>
                </a:solidFill>
              </a:rPr>
              <a:t>StoryBoarding 1.5 hours (about 5-10 min per slide)</a:t>
            </a:r>
            <a:endParaRPr sz="2700">
              <a:solidFill>
                <a:srgbClr val="000000"/>
              </a:solidFill>
            </a:endParaRPr>
          </a:p>
          <a:p>
            <a:pPr indent="-40005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Char char="➢"/>
            </a:pPr>
            <a:r>
              <a:rPr lang="en-US" sz="2700">
                <a:solidFill>
                  <a:srgbClr val="000000"/>
                </a:solidFill>
              </a:rPr>
              <a:t>Group Reflection 20 min</a:t>
            </a:r>
            <a:endParaRPr sz="27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/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en-US" sz="2800"/>
              <a:t>Potential Member 1: NAME</a:t>
            </a:r>
            <a:endParaRPr sz="2800"/>
          </a:p>
        </p:txBody>
      </p:sp>
      <p:sp>
        <p:nvSpPr>
          <p:cNvPr id="126" name="Google Shape;126;p16"/>
          <p:cNvSpPr txBox="1"/>
          <p:nvPr>
            <p:ph idx="1" type="body"/>
          </p:nvPr>
        </p:nvSpPr>
        <p:spPr>
          <a:xfrm>
            <a:off x="1115568" y="2267199"/>
            <a:ext cx="101682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999999"/>
                </a:solidFill>
              </a:rPr>
              <a:t>Description here…</a:t>
            </a:r>
            <a:endParaRPr sz="2100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/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en-US" sz="2800"/>
              <a:t>Potential Member 2: NAME</a:t>
            </a:r>
            <a:endParaRPr/>
          </a:p>
        </p:txBody>
      </p:sp>
      <p:sp>
        <p:nvSpPr>
          <p:cNvPr id="132" name="Google Shape;132;p17"/>
          <p:cNvSpPr txBox="1"/>
          <p:nvPr>
            <p:ph idx="1" type="body"/>
          </p:nvPr>
        </p:nvSpPr>
        <p:spPr>
          <a:xfrm>
            <a:off x="1011905" y="2329199"/>
            <a:ext cx="101682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999999"/>
                </a:solidFill>
              </a:rPr>
              <a:t>Description here…</a:t>
            </a:r>
            <a:endParaRPr sz="2200">
              <a:solidFill>
                <a:srgbClr val="999999"/>
              </a:solidFill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8"/>
          <p:cNvSpPr txBox="1"/>
          <p:nvPr/>
        </p:nvSpPr>
        <p:spPr>
          <a:xfrm>
            <a:off x="879750" y="2333525"/>
            <a:ext cx="10557000" cy="41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latin typeface="Avenir"/>
                <a:ea typeface="Avenir"/>
                <a:cs typeface="Avenir"/>
                <a:sym typeface="Avenir"/>
              </a:rPr>
              <a:t>For this exercise, we are asking you to do the following:</a:t>
            </a:r>
            <a:endParaRPr sz="22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venir"/>
              <a:ea typeface="Avenir"/>
              <a:cs typeface="Avenir"/>
              <a:sym typeface="Avenir"/>
            </a:endParaRPr>
          </a:p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venir"/>
              <a:buChar char="➔"/>
            </a:pPr>
            <a:r>
              <a:rPr lang="en-US" sz="2200">
                <a:latin typeface="Avenir"/>
                <a:ea typeface="Avenir"/>
                <a:cs typeface="Avenir"/>
                <a:sym typeface="Avenir"/>
              </a:rPr>
              <a:t>Be ambitious! Don’t worry about cost or current capacity.</a:t>
            </a:r>
            <a:endParaRPr sz="2200">
              <a:latin typeface="Avenir"/>
              <a:ea typeface="Avenir"/>
              <a:cs typeface="Avenir"/>
              <a:sym typeface="Avenir"/>
            </a:endParaRPr>
          </a:p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venir"/>
              <a:buChar char="➔"/>
            </a:pPr>
            <a:r>
              <a:rPr lang="en-US" sz="2200">
                <a:latin typeface="Avenir"/>
                <a:ea typeface="Avenir"/>
                <a:cs typeface="Avenir"/>
                <a:sym typeface="Avenir"/>
              </a:rPr>
              <a:t>Be inclusive! Think as broadly as possible about your community and value.</a:t>
            </a:r>
            <a:endParaRPr sz="2200">
              <a:latin typeface="Avenir"/>
              <a:ea typeface="Avenir"/>
              <a:cs typeface="Avenir"/>
              <a:sym typeface="Avenir"/>
            </a:endParaRPr>
          </a:p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venir"/>
              <a:buChar char="➔"/>
            </a:pPr>
            <a:r>
              <a:rPr lang="en-US" sz="2200">
                <a:latin typeface="Avenir"/>
                <a:ea typeface="Avenir"/>
                <a:cs typeface="Avenir"/>
                <a:sym typeface="Avenir"/>
              </a:rPr>
              <a:t>Be equitable! Think about how you meet potential constituents where they are.</a:t>
            </a:r>
            <a:endParaRPr sz="22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8" name="Google Shape;138;p18"/>
          <p:cNvSpPr txBox="1"/>
          <p:nvPr>
            <p:ph type="title"/>
          </p:nvPr>
        </p:nvSpPr>
        <p:spPr>
          <a:xfrm>
            <a:off x="1115568" y="548640"/>
            <a:ext cx="10168200" cy="11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venir"/>
              <a:buNone/>
            </a:pPr>
            <a:r>
              <a:rPr lang="en-US" sz="2800"/>
              <a:t>Our Assumptions</a:t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9"/>
          <p:cNvSpPr txBox="1"/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venir"/>
              <a:buNone/>
            </a:pPr>
            <a:r>
              <a:rPr lang="en-US" sz="2800"/>
              <a:t>Back Story</a:t>
            </a:r>
            <a:r>
              <a:rPr lang="en-US" sz="2800"/>
              <a:t>: “What I really need is…”</a:t>
            </a:r>
            <a:endParaRPr sz="2800"/>
          </a:p>
        </p:txBody>
      </p:sp>
      <p:sp>
        <p:nvSpPr>
          <p:cNvPr id="144" name="Google Shape;144;p19"/>
          <p:cNvSpPr txBox="1"/>
          <p:nvPr>
            <p:ph idx="1" type="body"/>
          </p:nvPr>
        </p:nvSpPr>
        <p:spPr>
          <a:xfrm>
            <a:off x="927843" y="1728224"/>
            <a:ext cx="101682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65727F"/>
              </a:buClr>
              <a:buSzPts val="2200"/>
              <a:buChar char="•"/>
            </a:pPr>
            <a:r>
              <a:rPr lang="en-US" sz="2200">
                <a:solidFill>
                  <a:srgbClr val="65727F"/>
                </a:solidFill>
              </a:rPr>
              <a:t>List recognized needs on the landscape here</a:t>
            </a:r>
            <a:r>
              <a:rPr lang="en-US" sz="2200">
                <a:solidFill>
                  <a:srgbClr val="65727F"/>
                </a:solidFill>
              </a:rPr>
              <a:t>...</a:t>
            </a:r>
            <a:endParaRPr sz="2200">
              <a:solidFill>
                <a:srgbClr val="65727F"/>
              </a:solidFill>
            </a:endParaRPr>
          </a:p>
          <a:p>
            <a:pPr indent="0" lvl="0" marL="1778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/>
          <p:nvPr>
            <p:ph type="title"/>
          </p:nvPr>
        </p:nvSpPr>
        <p:spPr>
          <a:xfrm>
            <a:off x="1115568" y="548640"/>
            <a:ext cx="10168128" cy="11795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venir"/>
              <a:buNone/>
            </a:pPr>
            <a:r>
              <a:rPr lang="en-US" sz="2800"/>
              <a:t>Back Story</a:t>
            </a:r>
            <a:r>
              <a:rPr lang="en-US" sz="2800"/>
              <a:t>: “</a:t>
            </a:r>
            <a:r>
              <a:rPr lang="en-US" sz="2800">
                <a:highlight>
                  <a:srgbClr val="FFFF00"/>
                </a:highlight>
              </a:rPr>
              <a:t>FISCAL SPONSOR NAME</a:t>
            </a:r>
            <a:r>
              <a:rPr lang="en-US" sz="2800"/>
              <a:t> could meet these needs through…”</a:t>
            </a:r>
            <a:endParaRPr sz="2800"/>
          </a:p>
        </p:txBody>
      </p:sp>
      <p:sp>
        <p:nvSpPr>
          <p:cNvPr id="150" name="Google Shape;150;p20"/>
          <p:cNvSpPr txBox="1"/>
          <p:nvPr>
            <p:ph idx="1" type="body"/>
          </p:nvPr>
        </p:nvSpPr>
        <p:spPr>
          <a:xfrm>
            <a:off x="658367" y="2287523"/>
            <a:ext cx="10476357" cy="442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973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5727F"/>
              </a:buClr>
              <a:buSzPts val="2380"/>
              <a:buChar char="•"/>
            </a:pPr>
            <a:r>
              <a:rPr lang="en-US" sz="2380">
                <a:solidFill>
                  <a:srgbClr val="65727F"/>
                </a:solidFill>
              </a:rPr>
              <a:t>List programs and resources here…</a:t>
            </a:r>
            <a:endParaRPr sz="2380">
              <a:solidFill>
                <a:srgbClr val="65727F"/>
              </a:solidFill>
            </a:endParaRPr>
          </a:p>
          <a:p>
            <a:pPr indent="-774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  <a:p>
            <a:pPr indent="-774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/>
          <p:nvPr/>
        </p:nvSpPr>
        <p:spPr>
          <a:xfrm>
            <a:off x="849175" y="3597125"/>
            <a:ext cx="86718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latin typeface="Avenir"/>
                <a:ea typeface="Avenir"/>
                <a:cs typeface="Avenir"/>
                <a:sym typeface="Avenir"/>
              </a:rPr>
              <a:t>And the Journey begins</a:t>
            </a:r>
            <a:r>
              <a:rPr b="1" lang="en-US" sz="4000">
                <a:latin typeface="Avenir"/>
                <a:ea typeface="Avenir"/>
                <a:cs typeface="Avenir"/>
                <a:sym typeface="Avenir"/>
              </a:rPr>
              <a:t>...</a:t>
            </a:r>
            <a:r>
              <a:rPr b="1" lang="en-US" sz="4000">
                <a:latin typeface="Avenir"/>
                <a:ea typeface="Avenir"/>
                <a:cs typeface="Avenir"/>
                <a:sym typeface="Avenir"/>
              </a:rPr>
              <a:t>.</a:t>
            </a:r>
            <a:endParaRPr b="1" sz="400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ccentBoxVTI">
  <a:themeElements>
    <a:clrScheme name="AnalogousFromLightSeedRightStep">
      <a:dk1>
        <a:srgbClr val="000000"/>
      </a:dk1>
      <a:lt1>
        <a:srgbClr val="FFFFFF"/>
      </a:lt1>
      <a:dk2>
        <a:srgbClr val="3C3522"/>
      </a:dk2>
      <a:lt2>
        <a:srgbClr val="E2E5E8"/>
      </a:lt2>
      <a:accent1>
        <a:srgbClr val="E98A3E"/>
      </a:accent1>
      <a:accent2>
        <a:srgbClr val="B2A13B"/>
      </a:accent2>
      <a:accent3>
        <a:srgbClr val="92AD4E"/>
      </a:accent3>
      <a:accent4>
        <a:srgbClr val="5FB738"/>
      </a:accent4>
      <a:accent5>
        <a:srgbClr val="2EBA3D"/>
      </a:accent5>
      <a:accent6>
        <a:srgbClr val="32B778"/>
      </a:accent6>
      <a:hlink>
        <a:srgbClr val="5C85A7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